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9144000" cy="5143500" type="screen16x9"/>
  <p:notesSz cx="6858000" cy="9144000"/>
  <p:embeddedFontLst>
    <p:embeddedFont>
      <p:font typeface="Microsoft Yahei" panose="020B0503020204020204" pitchFamily="34" charset="-122"/>
      <p:regular r:id="rId55"/>
      <p:bold r:id="rId56"/>
    </p:embeddedFont>
    <p:embeddedFont>
      <p:font typeface="Archivo" pitchFamily="2" charset="77"/>
      <p:regular r:id="rId57"/>
      <p:bold r:id="rId58"/>
      <p:italic r:id="rId59"/>
      <p:boldItalic r:id="rId60"/>
    </p:embeddedFont>
    <p:embeddedFont>
      <p:font typeface="Archivo Black" panose="020B0A03020202020B04" pitchFamily="34" charset="77"/>
      <p:regular r:id="rId61"/>
    </p:embeddedFont>
    <p:embeddedFont>
      <p:font typeface="Calibri" panose="020F0502020204030204" pitchFamily="34" charset="0"/>
      <p:regular r:id="rId62"/>
      <p:bold r:id="rId63"/>
      <p:italic r:id="rId64"/>
      <p:boldItalic r:id="rId65"/>
    </p:embeddedFont>
    <p:embeddedFont>
      <p:font typeface="Nunito" pitchFamily="2" charset="77"/>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4F9900-70CA-439F-BD43-AA2611A34792}">
  <a:tblStyle styleId="{374F9900-70CA-439F-BD43-AA2611A347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3"/>
  </p:normalViewPr>
  <p:slideViewPr>
    <p:cSldViewPr snapToGrid="0">
      <p:cViewPr varScale="1">
        <p:scale>
          <a:sx n="137" d="100"/>
          <a:sy n="137" d="100"/>
        </p:scale>
        <p:origin x="9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d7dc772b92_2_29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d7dc772b92_2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1327a49fa5_4_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1327a49fa5_4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1972b69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1972b69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324896cee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324896ce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11972b691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11972b691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1324896ce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1324896ce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1327a49fa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1327a49fa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327a49fa5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327a49fa5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1324896cee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1324896cee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1324896ce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1324896c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1327a49fa5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1327a49fa5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e07aab522a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1e07aab522a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1327a49fa5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1327a49fa5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11972b691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11972b691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11972b691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11972b691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11972b691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11972b691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1324896ce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324896ce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8515f2712e12d6c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8515f2712e12d6c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8515f2712e12d6c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8515f2712e12d6c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8515f2712e12d6c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8515f2712e12d6c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1327a49f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1327a49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1327a49fa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1327a49fa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327a49fa5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327a49fa5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1327a49fa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1327a49fa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1327a49fa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1327a49fa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515f2712e12d6c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515f2712e12d6c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515f2712e12d6c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515f2712e12d6c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119016ac8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119016ac8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8515f2712e12d6c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8515f2712e12d6c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8515f2712e12d6c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8515f2712e12d6c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119016ac8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119016ac8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8515f2712e12d6c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8515f2712e12d6c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8515f2712e12d6c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8515f2712e12d6c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1327a49fa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1327a49fa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8515f2712e12d6c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8515f2712e12d6c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119016ac8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119016ac8e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8515f2712e12d6c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8515f2712e12d6c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8515f2712e12d6c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8515f2712e12d6c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8515f2712e12d6c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8515f2712e12d6c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8515f2712e12d6c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8515f2712e12d6c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1327a49fa5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1327a49fa5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1327a49fa5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1327a49fa5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1327a49fa5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1327a49fa5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8515f2712e12d6c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8515f2712e12d6c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e68b4fe7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e68b4fe7a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e07aab522a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e07aab522a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d7dc772b92_2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g1d7dc772b92_2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1327a49fa5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21327a49fa5_4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1327a49fa5_4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1327a49fa5_4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327a49fa5_4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327a49fa5_4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e68b4fe7a1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e68b4fe7a1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14"/>
          <p:cNvSpPr txBox="1">
            <a:spLocks noGrp="1"/>
          </p:cNvSpPr>
          <p:nvPr>
            <p:ph type="ctrTitle"/>
          </p:nvPr>
        </p:nvSpPr>
        <p:spPr>
          <a:xfrm>
            <a:off x="713850" y="1394936"/>
            <a:ext cx="4195500" cy="19887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0" name="Google Shape;130;p14"/>
          <p:cNvSpPr txBox="1">
            <a:spLocks noGrp="1"/>
          </p:cNvSpPr>
          <p:nvPr>
            <p:ph type="subTitle" idx="1"/>
          </p:nvPr>
        </p:nvSpPr>
        <p:spPr>
          <a:xfrm>
            <a:off x="713850" y="3405975"/>
            <a:ext cx="41955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600">
                <a:latin typeface="Archivo"/>
                <a:ea typeface="Archivo"/>
                <a:cs typeface="Archivo"/>
                <a:sym typeface="Archiv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1" name="Google Shape;131;p14"/>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32" name="Google Shape;132;p14"/>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33" name="Google Shape;133;p14"/>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34" name="Google Shape;134;p14"/>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15"/>
          <p:cNvSpPr txBox="1">
            <a:spLocks noGrp="1"/>
          </p:cNvSpPr>
          <p:nvPr>
            <p:ph type="body" idx="1"/>
          </p:nvPr>
        </p:nvSpPr>
        <p:spPr>
          <a:xfrm>
            <a:off x="720000" y="1152475"/>
            <a:ext cx="7704000" cy="3459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100"/>
            </a:lvl1pPr>
            <a:lvl2pPr marL="914400" lvl="1" indent="-317500" algn="l">
              <a:lnSpc>
                <a:spcPct val="115000"/>
              </a:lnSpc>
              <a:spcBef>
                <a:spcPts val="0"/>
              </a:spcBef>
              <a:spcAft>
                <a:spcPts val="0"/>
              </a:spcAft>
              <a:buSzPts val="1400"/>
              <a:buAutoNum type="alphaLcPeriod"/>
              <a:defRPr/>
            </a:lvl2pPr>
            <a:lvl3pPr marL="1371600" lvl="2" indent="-317500" algn="l">
              <a:lnSpc>
                <a:spcPct val="115000"/>
              </a:lnSpc>
              <a:spcBef>
                <a:spcPts val="0"/>
              </a:spcBef>
              <a:spcAft>
                <a:spcPts val="0"/>
              </a:spcAft>
              <a:buSzPts val="1400"/>
              <a:buAutoNum type="romanLcPeriod"/>
              <a:defRPr/>
            </a:lvl3pPr>
            <a:lvl4pPr marL="1828800" lvl="3" indent="-317500" algn="l">
              <a:lnSpc>
                <a:spcPct val="115000"/>
              </a:lnSpc>
              <a:spcBef>
                <a:spcPts val="0"/>
              </a:spcBef>
              <a:spcAft>
                <a:spcPts val="0"/>
              </a:spcAft>
              <a:buSzPts val="1400"/>
              <a:buAutoNum type="arabicPeriod"/>
              <a:defRPr/>
            </a:lvl4pPr>
            <a:lvl5pPr marL="2286000" lvl="4" indent="-317500" algn="l">
              <a:lnSpc>
                <a:spcPct val="115000"/>
              </a:lnSpc>
              <a:spcBef>
                <a:spcPts val="0"/>
              </a:spcBef>
              <a:spcAft>
                <a:spcPts val="0"/>
              </a:spcAft>
              <a:buSzPts val="1400"/>
              <a:buAutoNum type="alphaLcPeriod"/>
              <a:defRPr/>
            </a:lvl5pPr>
            <a:lvl6pPr marL="2743200" lvl="5" indent="-317500" algn="l">
              <a:lnSpc>
                <a:spcPct val="115000"/>
              </a:lnSpc>
              <a:spcBef>
                <a:spcPts val="0"/>
              </a:spcBef>
              <a:spcAft>
                <a:spcPts val="0"/>
              </a:spcAft>
              <a:buSzPts val="1400"/>
              <a:buAutoNum type="romanLcPeriod"/>
              <a:defRPr/>
            </a:lvl6pPr>
            <a:lvl7pPr marL="3200400" lvl="6" indent="-317500" algn="l">
              <a:lnSpc>
                <a:spcPct val="115000"/>
              </a:lnSpc>
              <a:spcBef>
                <a:spcPts val="0"/>
              </a:spcBef>
              <a:spcAft>
                <a:spcPts val="0"/>
              </a:spcAft>
              <a:buSzPts val="1400"/>
              <a:buAutoNum type="arabicPeriod"/>
              <a:defRPr/>
            </a:lvl7pPr>
            <a:lvl8pPr marL="3657600" lvl="7" indent="-317500" algn="l">
              <a:lnSpc>
                <a:spcPct val="115000"/>
              </a:lnSpc>
              <a:spcBef>
                <a:spcPts val="0"/>
              </a:spcBef>
              <a:spcAft>
                <a:spcPts val="0"/>
              </a:spcAft>
              <a:buSzPts val="1400"/>
              <a:buAutoNum type="alphaLcPeriod"/>
              <a:defRPr/>
            </a:lvl8pPr>
            <a:lvl9pPr marL="4114800" lvl="8" indent="-317500" algn="l">
              <a:lnSpc>
                <a:spcPct val="115000"/>
              </a:lnSpc>
              <a:spcBef>
                <a:spcPts val="0"/>
              </a:spcBef>
              <a:spcAft>
                <a:spcPts val="0"/>
              </a:spcAft>
              <a:buSzPts val="1400"/>
              <a:buAutoNum type="romanLcPeriod"/>
              <a:defRPr/>
            </a:lvl9pPr>
          </a:lstStyle>
          <a:p>
            <a:endParaRPr/>
          </a:p>
        </p:txBody>
      </p:sp>
      <p:sp>
        <p:nvSpPr>
          <p:cNvPr id="137" name="Google Shape;137;p15"/>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8" name="Google Shape;138;p15"/>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139" name="Google Shape;139;p15"/>
          <p:cNvPicPr preferRelativeResize="0"/>
          <p:nvPr/>
        </p:nvPicPr>
        <p:blipFill rotWithShape="1">
          <a:blip r:embed="rId2">
            <a:alphaModFix/>
          </a:blip>
          <a:srcRect/>
          <a:stretch/>
        </p:blipFill>
        <p:spPr>
          <a:xfrm rot="-3632765">
            <a:off x="7527573" y="108476"/>
            <a:ext cx="632818" cy="657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l="25425" r="25425"/>
          <a:stretch/>
        </p:blipFill>
        <p:spPr>
          <a:xfrm rot="5400000">
            <a:off x="5433400" y="-1452574"/>
            <a:ext cx="1971600" cy="2673600"/>
          </a:xfrm>
          <a:prstGeom prst="pie">
            <a:avLst>
              <a:gd name="adj1" fmla="val 16186109"/>
              <a:gd name="adj2" fmla="val 5411037"/>
            </a:avLst>
          </a:prstGeom>
          <a:noFill/>
          <a:ln>
            <a:noFill/>
          </a:ln>
        </p:spPr>
      </p:pic>
      <p:sp>
        <p:nvSpPr>
          <p:cNvPr id="142" name="Google Shape;142;p16"/>
          <p:cNvSpPr txBox="1">
            <a:spLocks noGrp="1"/>
          </p:cNvSpPr>
          <p:nvPr>
            <p:ph type="title"/>
          </p:nvPr>
        </p:nvSpPr>
        <p:spPr>
          <a:xfrm>
            <a:off x="1783963" y="1504138"/>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3" name="Google Shape;143;p16"/>
          <p:cNvSpPr txBox="1">
            <a:spLocks noGrp="1"/>
          </p:cNvSpPr>
          <p:nvPr>
            <p:ph type="title" idx="2"/>
          </p:nvPr>
        </p:nvSpPr>
        <p:spPr>
          <a:xfrm>
            <a:off x="856263" y="1503930"/>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4" name="Google Shape;144;p16"/>
          <p:cNvSpPr txBox="1">
            <a:spLocks noGrp="1"/>
          </p:cNvSpPr>
          <p:nvPr>
            <p:ph type="subTitle" idx="1"/>
          </p:nvPr>
        </p:nvSpPr>
        <p:spPr>
          <a:xfrm>
            <a:off x="1783963" y="1745093"/>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6"/>
          <p:cNvSpPr txBox="1">
            <a:spLocks noGrp="1"/>
          </p:cNvSpPr>
          <p:nvPr>
            <p:ph type="title" idx="3"/>
          </p:nvPr>
        </p:nvSpPr>
        <p:spPr>
          <a:xfrm>
            <a:off x="1783963" y="2613919"/>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6" name="Google Shape;146;p16"/>
          <p:cNvSpPr txBox="1">
            <a:spLocks noGrp="1"/>
          </p:cNvSpPr>
          <p:nvPr>
            <p:ph type="title" idx="4"/>
          </p:nvPr>
        </p:nvSpPr>
        <p:spPr>
          <a:xfrm>
            <a:off x="856265" y="2608813"/>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7" name="Google Shape;147;p16"/>
          <p:cNvSpPr txBox="1">
            <a:spLocks noGrp="1"/>
          </p:cNvSpPr>
          <p:nvPr>
            <p:ph type="subTitle" idx="5"/>
          </p:nvPr>
        </p:nvSpPr>
        <p:spPr>
          <a:xfrm>
            <a:off x="1783963" y="2852168"/>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6"/>
          <p:cNvSpPr txBox="1">
            <a:spLocks noGrp="1"/>
          </p:cNvSpPr>
          <p:nvPr>
            <p:ph type="title" idx="6"/>
          </p:nvPr>
        </p:nvSpPr>
        <p:spPr>
          <a:xfrm>
            <a:off x="1783963" y="3718900"/>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9" name="Google Shape;149;p16"/>
          <p:cNvSpPr txBox="1">
            <a:spLocks noGrp="1"/>
          </p:cNvSpPr>
          <p:nvPr>
            <p:ph type="title" idx="7"/>
          </p:nvPr>
        </p:nvSpPr>
        <p:spPr>
          <a:xfrm>
            <a:off x="856268" y="3715900"/>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0" name="Google Shape;150;p16"/>
          <p:cNvSpPr txBox="1">
            <a:spLocks noGrp="1"/>
          </p:cNvSpPr>
          <p:nvPr>
            <p:ph type="subTitle" idx="8"/>
          </p:nvPr>
        </p:nvSpPr>
        <p:spPr>
          <a:xfrm>
            <a:off x="1783963" y="3959243"/>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6"/>
          <p:cNvSpPr txBox="1">
            <a:spLocks noGrp="1"/>
          </p:cNvSpPr>
          <p:nvPr>
            <p:ph type="title" idx="9"/>
          </p:nvPr>
        </p:nvSpPr>
        <p:spPr>
          <a:xfrm>
            <a:off x="5794746" y="1504138"/>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16"/>
          <p:cNvSpPr txBox="1">
            <a:spLocks noGrp="1"/>
          </p:cNvSpPr>
          <p:nvPr>
            <p:ph type="title" idx="13"/>
          </p:nvPr>
        </p:nvSpPr>
        <p:spPr>
          <a:xfrm>
            <a:off x="4870818" y="1500788"/>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3" name="Google Shape;153;p16"/>
          <p:cNvSpPr txBox="1">
            <a:spLocks noGrp="1"/>
          </p:cNvSpPr>
          <p:nvPr>
            <p:ph type="subTitle" idx="14"/>
          </p:nvPr>
        </p:nvSpPr>
        <p:spPr>
          <a:xfrm>
            <a:off x="5797513" y="1743755"/>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idx="15"/>
          </p:nvPr>
        </p:nvSpPr>
        <p:spPr>
          <a:xfrm>
            <a:off x="5794746" y="2613919"/>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5" name="Google Shape;155;p16"/>
          <p:cNvSpPr txBox="1">
            <a:spLocks noGrp="1"/>
          </p:cNvSpPr>
          <p:nvPr>
            <p:ph type="title" idx="16"/>
          </p:nvPr>
        </p:nvSpPr>
        <p:spPr>
          <a:xfrm>
            <a:off x="4870818" y="2608344"/>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6" name="Google Shape;156;p16"/>
          <p:cNvSpPr txBox="1">
            <a:spLocks noGrp="1"/>
          </p:cNvSpPr>
          <p:nvPr>
            <p:ph type="subTitle" idx="17"/>
          </p:nvPr>
        </p:nvSpPr>
        <p:spPr>
          <a:xfrm>
            <a:off x="5794738" y="2851726"/>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6"/>
          <p:cNvSpPr txBox="1">
            <a:spLocks noGrp="1"/>
          </p:cNvSpPr>
          <p:nvPr>
            <p:ph type="title" idx="18"/>
          </p:nvPr>
        </p:nvSpPr>
        <p:spPr>
          <a:xfrm>
            <a:off x="5794746" y="3723700"/>
            <a:ext cx="2504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8" name="Google Shape;158;p16"/>
          <p:cNvSpPr txBox="1">
            <a:spLocks noGrp="1"/>
          </p:cNvSpPr>
          <p:nvPr>
            <p:ph type="title" idx="19"/>
          </p:nvPr>
        </p:nvSpPr>
        <p:spPr>
          <a:xfrm>
            <a:off x="4870818" y="3715900"/>
            <a:ext cx="846900" cy="68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b="0">
                <a:latin typeface="Archivo Black"/>
                <a:ea typeface="Archivo Black"/>
                <a:cs typeface="Archivo Black"/>
                <a:sym typeface="Archivo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9" name="Google Shape;159;p16"/>
          <p:cNvSpPr txBox="1">
            <a:spLocks noGrp="1"/>
          </p:cNvSpPr>
          <p:nvPr>
            <p:ph type="subTitle" idx="20"/>
          </p:nvPr>
        </p:nvSpPr>
        <p:spPr>
          <a:xfrm>
            <a:off x="5794738" y="3959697"/>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6"/>
          <p:cNvSpPr txBox="1">
            <a:spLocks noGrp="1"/>
          </p:cNvSpPr>
          <p:nvPr>
            <p:ph type="title" idx="21"/>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1" name="Google Shape;161;p16"/>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3828175" y="1895925"/>
            <a:ext cx="4537800" cy="1895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6000" b="0">
                <a:latin typeface="Archivo Black"/>
                <a:ea typeface="Archivo Black"/>
                <a:cs typeface="Archivo Black"/>
                <a:sym typeface="Archivo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4" name="Google Shape;164;p17"/>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b="0">
                <a:latin typeface="Archivo Black"/>
                <a:ea typeface="Archivo Black"/>
                <a:cs typeface="Archivo Black"/>
                <a:sym typeface="Archivo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5" name="Google Shape;165;p17"/>
          <p:cNvSpPr txBox="1">
            <a:spLocks noGrp="1"/>
          </p:cNvSpPr>
          <p:nvPr>
            <p:ph type="subTitle" idx="1"/>
          </p:nvPr>
        </p:nvSpPr>
        <p:spPr>
          <a:xfrm>
            <a:off x="4005550" y="3791625"/>
            <a:ext cx="4360200" cy="38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6" name="Google Shape;166;p17"/>
          <p:cNvSpPr txBox="1">
            <a:spLocks noGrp="1"/>
          </p:cNvSpPr>
          <p:nvPr>
            <p:ph type="subTitle" idx="3"/>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67" name="Google Shape;167;p17"/>
          <p:cNvSpPr txBox="1">
            <a:spLocks noGrp="1"/>
          </p:cNvSpPr>
          <p:nvPr>
            <p:ph type="subTitle" idx="4"/>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68" name="Google Shape;168;p17"/>
          <p:cNvSpPr txBox="1">
            <a:spLocks noGrp="1"/>
          </p:cNvSpPr>
          <p:nvPr>
            <p:ph type="subTitle" idx="5"/>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69" name="Google Shape;169;p1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2209800" y="1570575"/>
            <a:ext cx="4724400" cy="657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2" name="Google Shape;172;p18"/>
          <p:cNvSpPr txBox="1">
            <a:spLocks noGrp="1"/>
          </p:cNvSpPr>
          <p:nvPr>
            <p:ph type="subTitle" idx="1"/>
          </p:nvPr>
        </p:nvSpPr>
        <p:spPr>
          <a:xfrm>
            <a:off x="2209800" y="2227875"/>
            <a:ext cx="4724400" cy="135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 name="Google Shape;173;p18"/>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174" name="Google Shape;174;p18"/>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75" name="Google Shape;175;p18"/>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176" name="Google Shape;176;p18"/>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grpSp>
        <p:nvGrpSpPr>
          <p:cNvPr id="177" name="Google Shape;177;p18"/>
          <p:cNvGrpSpPr/>
          <p:nvPr/>
        </p:nvGrpSpPr>
        <p:grpSpPr>
          <a:xfrm>
            <a:off x="7012424" y="4074815"/>
            <a:ext cx="3118828" cy="2529281"/>
            <a:chOff x="7012424" y="4074815"/>
            <a:chExt cx="3118828" cy="2529281"/>
          </a:xfrm>
        </p:grpSpPr>
        <p:pic>
          <p:nvPicPr>
            <p:cNvPr id="178" name="Google Shape;178;p18"/>
            <p:cNvPicPr preferRelativeResize="0"/>
            <p:nvPr/>
          </p:nvPicPr>
          <p:blipFill rotWithShape="1">
            <a:blip r:embed="rId2">
              <a:alphaModFix/>
            </a:blip>
            <a:srcRect t="19" b="19"/>
            <a:stretch/>
          </p:blipFill>
          <p:spPr>
            <a:xfrm rot="-1134710">
              <a:off x="7867887" y="4344348"/>
              <a:ext cx="1994676" cy="1990216"/>
            </a:xfrm>
            <a:prstGeom prst="blockArc">
              <a:avLst>
                <a:gd name="adj1" fmla="val 10800000"/>
                <a:gd name="adj2" fmla="val 33783"/>
                <a:gd name="adj3" fmla="val 9533"/>
              </a:avLst>
            </a:prstGeom>
            <a:noFill/>
            <a:ln>
              <a:noFill/>
            </a:ln>
          </p:spPr>
        </p:pic>
        <p:pic>
          <p:nvPicPr>
            <p:cNvPr id="179" name="Google Shape;179;p18"/>
            <p:cNvPicPr preferRelativeResize="0"/>
            <p:nvPr/>
          </p:nvPicPr>
          <p:blipFill rotWithShape="1">
            <a:blip r:embed="rId3">
              <a:alphaModFix/>
            </a:blip>
            <a:srcRect l="59144" r="7523"/>
            <a:stretch/>
          </p:blipFill>
          <p:spPr>
            <a:xfrm rot="-5400000">
              <a:off x="7639175" y="3910475"/>
              <a:ext cx="266700" cy="1520201"/>
            </a:xfrm>
            <a:prstGeom prst="rect">
              <a:avLst/>
            </a:prstGeom>
            <a:noFill/>
            <a:ln>
              <a:noFill/>
            </a:ln>
          </p:spPr>
        </p:pic>
      </p:grpSp>
      <p:pic>
        <p:nvPicPr>
          <p:cNvPr id="180" name="Google Shape;180;p18"/>
          <p:cNvPicPr preferRelativeResize="0"/>
          <p:nvPr/>
        </p:nvPicPr>
        <p:blipFill rotWithShape="1">
          <a:blip r:embed="rId4">
            <a:alphaModFix/>
          </a:blip>
          <a:srcRect t="9" b="8"/>
          <a:stretch/>
        </p:blipFill>
        <p:spPr>
          <a:xfrm rot="-8220685" flipH="1">
            <a:off x="-361950" y="4428779"/>
            <a:ext cx="1975950" cy="1146025"/>
          </a:xfrm>
          <a:prstGeom prst="rect">
            <a:avLst/>
          </a:prstGeom>
          <a:noFill/>
          <a:ln>
            <a:noFill/>
          </a:ln>
        </p:spPr>
      </p:pic>
      <p:pic>
        <p:nvPicPr>
          <p:cNvPr id="181" name="Google Shape;181;p18"/>
          <p:cNvPicPr preferRelativeResize="0"/>
          <p:nvPr/>
        </p:nvPicPr>
        <p:blipFill rotWithShape="1">
          <a:blip r:embed="rId4">
            <a:alphaModFix/>
          </a:blip>
          <a:srcRect t="9" b="8"/>
          <a:stretch/>
        </p:blipFill>
        <p:spPr>
          <a:xfrm flipH="1">
            <a:off x="-76202" y="-72875"/>
            <a:ext cx="2826957" cy="1639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180675" y="1436675"/>
            <a:ext cx="34671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84" name="Google Shape;184;p19"/>
          <p:cNvSpPr txBox="1">
            <a:spLocks noGrp="1"/>
          </p:cNvSpPr>
          <p:nvPr>
            <p:ph type="subTitle" idx="1"/>
          </p:nvPr>
        </p:nvSpPr>
        <p:spPr>
          <a:xfrm>
            <a:off x="1180675" y="1707875"/>
            <a:ext cx="34671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 name="Google Shape;185;p19"/>
          <p:cNvSpPr txBox="1">
            <a:spLocks noGrp="1"/>
          </p:cNvSpPr>
          <p:nvPr>
            <p:ph type="title" idx="2"/>
          </p:nvPr>
        </p:nvSpPr>
        <p:spPr>
          <a:xfrm>
            <a:off x="1180675" y="2472463"/>
            <a:ext cx="34644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86" name="Google Shape;186;p19"/>
          <p:cNvSpPr txBox="1">
            <a:spLocks noGrp="1"/>
          </p:cNvSpPr>
          <p:nvPr>
            <p:ph type="subTitle" idx="3"/>
          </p:nvPr>
        </p:nvSpPr>
        <p:spPr>
          <a:xfrm>
            <a:off x="1180675" y="2741838"/>
            <a:ext cx="34671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 name="Google Shape;187;p19"/>
          <p:cNvSpPr txBox="1">
            <a:spLocks noGrp="1"/>
          </p:cNvSpPr>
          <p:nvPr>
            <p:ph type="title" idx="4"/>
          </p:nvPr>
        </p:nvSpPr>
        <p:spPr>
          <a:xfrm>
            <a:off x="1180675" y="3504600"/>
            <a:ext cx="34644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88" name="Google Shape;188;p19"/>
          <p:cNvSpPr txBox="1">
            <a:spLocks noGrp="1"/>
          </p:cNvSpPr>
          <p:nvPr>
            <p:ph type="subTitle" idx="5"/>
          </p:nvPr>
        </p:nvSpPr>
        <p:spPr>
          <a:xfrm>
            <a:off x="1180675" y="3775800"/>
            <a:ext cx="3467100" cy="60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9" name="Google Shape;189;p19"/>
          <p:cNvSpPr txBox="1">
            <a:spLocks noGrp="1"/>
          </p:cNvSpPr>
          <p:nvPr>
            <p:ph type="title" idx="6"/>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19"/>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750512" y="1900491"/>
            <a:ext cx="2493900" cy="43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3" name="Google Shape;193;p20"/>
          <p:cNvSpPr txBox="1">
            <a:spLocks noGrp="1"/>
          </p:cNvSpPr>
          <p:nvPr>
            <p:ph type="subTitle" idx="1"/>
          </p:nvPr>
        </p:nvSpPr>
        <p:spPr>
          <a:xfrm>
            <a:off x="750500" y="2211777"/>
            <a:ext cx="2493900" cy="563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4" name="Google Shape;194;p20"/>
          <p:cNvSpPr txBox="1">
            <a:spLocks noGrp="1"/>
          </p:cNvSpPr>
          <p:nvPr>
            <p:ph type="title" idx="2"/>
          </p:nvPr>
        </p:nvSpPr>
        <p:spPr>
          <a:xfrm>
            <a:off x="5899605" y="1900491"/>
            <a:ext cx="2493900" cy="43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5" name="Google Shape;195;p20"/>
          <p:cNvSpPr txBox="1">
            <a:spLocks noGrp="1"/>
          </p:cNvSpPr>
          <p:nvPr>
            <p:ph type="subTitle" idx="3"/>
          </p:nvPr>
        </p:nvSpPr>
        <p:spPr>
          <a:xfrm>
            <a:off x="5899598" y="2211777"/>
            <a:ext cx="2493900" cy="56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6" name="Google Shape;196;p20"/>
          <p:cNvSpPr txBox="1">
            <a:spLocks noGrp="1"/>
          </p:cNvSpPr>
          <p:nvPr>
            <p:ph type="title" idx="4"/>
          </p:nvPr>
        </p:nvSpPr>
        <p:spPr>
          <a:xfrm>
            <a:off x="750512" y="3166391"/>
            <a:ext cx="2493900" cy="43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7" name="Google Shape;197;p20"/>
          <p:cNvSpPr txBox="1">
            <a:spLocks noGrp="1"/>
          </p:cNvSpPr>
          <p:nvPr>
            <p:ph type="subTitle" idx="5"/>
          </p:nvPr>
        </p:nvSpPr>
        <p:spPr>
          <a:xfrm>
            <a:off x="750500" y="3477677"/>
            <a:ext cx="2493900" cy="563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8" name="Google Shape;198;p20"/>
          <p:cNvSpPr txBox="1">
            <a:spLocks noGrp="1"/>
          </p:cNvSpPr>
          <p:nvPr>
            <p:ph type="title" idx="6"/>
          </p:nvPr>
        </p:nvSpPr>
        <p:spPr>
          <a:xfrm>
            <a:off x="5899605" y="3166391"/>
            <a:ext cx="2493900" cy="43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9" name="Google Shape;199;p20"/>
          <p:cNvSpPr txBox="1">
            <a:spLocks noGrp="1"/>
          </p:cNvSpPr>
          <p:nvPr>
            <p:ph type="subTitle" idx="7"/>
          </p:nvPr>
        </p:nvSpPr>
        <p:spPr>
          <a:xfrm>
            <a:off x="5899598" y="3477677"/>
            <a:ext cx="2493900" cy="56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0" name="Google Shape;200;p20"/>
          <p:cNvSpPr txBox="1">
            <a:spLocks noGrp="1"/>
          </p:cNvSpPr>
          <p:nvPr>
            <p:ph type="title" idx="8"/>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1" name="Google Shape;201;p20"/>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4" name="Google Shape;204;p21"/>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205" name="Google Shape;205;p21"/>
          <p:cNvSpPr txBox="1">
            <a:spLocks noGrp="1"/>
          </p:cNvSpPr>
          <p:nvPr>
            <p:ph type="title" idx="2"/>
          </p:nvPr>
        </p:nvSpPr>
        <p:spPr>
          <a:xfrm>
            <a:off x="720000" y="2952738"/>
            <a:ext cx="2336400" cy="34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06" name="Google Shape;206;p21"/>
          <p:cNvSpPr txBox="1">
            <a:spLocks noGrp="1"/>
          </p:cNvSpPr>
          <p:nvPr>
            <p:ph type="subTitle" idx="1"/>
          </p:nvPr>
        </p:nvSpPr>
        <p:spPr>
          <a:xfrm>
            <a:off x="720000" y="3223950"/>
            <a:ext cx="2336400" cy="11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7" name="Google Shape;207;p21"/>
          <p:cNvSpPr txBox="1">
            <a:spLocks noGrp="1"/>
          </p:cNvSpPr>
          <p:nvPr>
            <p:ph type="title" idx="3"/>
          </p:nvPr>
        </p:nvSpPr>
        <p:spPr>
          <a:xfrm>
            <a:off x="3403800" y="2952738"/>
            <a:ext cx="2336400" cy="34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08" name="Google Shape;208;p21"/>
          <p:cNvSpPr txBox="1">
            <a:spLocks noGrp="1"/>
          </p:cNvSpPr>
          <p:nvPr>
            <p:ph type="subTitle" idx="4"/>
          </p:nvPr>
        </p:nvSpPr>
        <p:spPr>
          <a:xfrm>
            <a:off x="3403800" y="3223950"/>
            <a:ext cx="2336400" cy="11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5"/>
          </p:nvPr>
        </p:nvSpPr>
        <p:spPr>
          <a:xfrm>
            <a:off x="6087600" y="2952738"/>
            <a:ext cx="2336400" cy="34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0" name="Google Shape;210;p21"/>
          <p:cNvSpPr txBox="1">
            <a:spLocks noGrp="1"/>
          </p:cNvSpPr>
          <p:nvPr>
            <p:ph type="subTitle" idx="6"/>
          </p:nvPr>
        </p:nvSpPr>
        <p:spPr>
          <a:xfrm>
            <a:off x="6087600" y="3223950"/>
            <a:ext cx="2336400" cy="11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13" name="Google Shape;213;p22"/>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214" name="Google Shape;214;p22"/>
          <p:cNvSpPr txBox="1">
            <a:spLocks noGrp="1"/>
          </p:cNvSpPr>
          <p:nvPr>
            <p:ph type="subTitle" idx="1"/>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15" name="Google Shape;215;p22"/>
          <p:cNvSpPr txBox="1">
            <a:spLocks noGrp="1"/>
          </p:cNvSpPr>
          <p:nvPr>
            <p:ph type="subTitle" idx="2"/>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16" name="Google Shape;216;p22"/>
          <p:cNvSpPr txBox="1">
            <a:spLocks noGrp="1"/>
          </p:cNvSpPr>
          <p:nvPr>
            <p:ph type="subTitle" idx="3"/>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pic>
        <p:nvPicPr>
          <p:cNvPr id="217" name="Google Shape;217;p22"/>
          <p:cNvPicPr preferRelativeResize="0"/>
          <p:nvPr/>
        </p:nvPicPr>
        <p:blipFill rotWithShape="1">
          <a:blip r:embed="rId2">
            <a:alphaModFix/>
          </a:blip>
          <a:srcRect l="6438" r="6429"/>
          <a:stretch/>
        </p:blipFill>
        <p:spPr>
          <a:xfrm rot="-5400000">
            <a:off x="7241563" y="3824563"/>
            <a:ext cx="1966424" cy="2344001"/>
          </a:xfrm>
          <a:prstGeom prst="rect">
            <a:avLst/>
          </a:prstGeom>
          <a:noFill/>
          <a:ln>
            <a:noFill/>
          </a:ln>
        </p:spPr>
      </p:pic>
      <p:grpSp>
        <p:nvGrpSpPr>
          <p:cNvPr id="218" name="Google Shape;218;p22"/>
          <p:cNvGrpSpPr/>
          <p:nvPr/>
        </p:nvGrpSpPr>
        <p:grpSpPr>
          <a:xfrm>
            <a:off x="2040400" y="-1057600"/>
            <a:ext cx="1691796" cy="1882451"/>
            <a:chOff x="2040400" y="-1057600"/>
            <a:chExt cx="1691796" cy="1882451"/>
          </a:xfrm>
        </p:grpSpPr>
        <p:pic>
          <p:nvPicPr>
            <p:cNvPr id="219" name="Google Shape;219;p22"/>
            <p:cNvPicPr preferRelativeResize="0"/>
            <p:nvPr/>
          </p:nvPicPr>
          <p:blipFill rotWithShape="1">
            <a:blip r:embed="rId3">
              <a:alphaModFix/>
            </a:blip>
            <a:srcRect b="-5429"/>
            <a:stretch/>
          </p:blipFill>
          <p:spPr>
            <a:xfrm rot="10800000">
              <a:off x="2040400" y="-1057600"/>
              <a:ext cx="1621000" cy="1704775"/>
            </a:xfrm>
            <a:prstGeom prst="rect">
              <a:avLst/>
            </a:prstGeom>
            <a:noFill/>
            <a:ln>
              <a:noFill/>
            </a:ln>
          </p:spPr>
        </p:pic>
        <p:pic>
          <p:nvPicPr>
            <p:cNvPr id="220" name="Google Shape;220;p22"/>
            <p:cNvPicPr preferRelativeResize="0"/>
            <p:nvPr/>
          </p:nvPicPr>
          <p:blipFill rotWithShape="1">
            <a:blip r:embed="rId4">
              <a:alphaModFix/>
            </a:blip>
            <a:srcRect/>
            <a:stretch/>
          </p:blipFill>
          <p:spPr>
            <a:xfrm rot="10370022">
              <a:off x="2974754" y="41639"/>
              <a:ext cx="713975" cy="741574"/>
            </a:xfrm>
            <a:prstGeom prst="rect">
              <a:avLst/>
            </a:prstGeom>
            <a:noFill/>
            <a:ln>
              <a:noFill/>
            </a:ln>
          </p:spPr>
        </p:pic>
      </p:grpSp>
      <p:grpSp>
        <p:nvGrpSpPr>
          <p:cNvPr id="221" name="Google Shape;221;p22"/>
          <p:cNvGrpSpPr/>
          <p:nvPr/>
        </p:nvGrpSpPr>
        <p:grpSpPr>
          <a:xfrm>
            <a:off x="-205229" y="3391763"/>
            <a:ext cx="3136511" cy="2588018"/>
            <a:chOff x="-205229" y="3391763"/>
            <a:chExt cx="3136511" cy="2588018"/>
          </a:xfrm>
        </p:grpSpPr>
        <p:pic>
          <p:nvPicPr>
            <p:cNvPr id="222" name="Google Shape;222;p22"/>
            <p:cNvPicPr preferRelativeResize="0"/>
            <p:nvPr/>
          </p:nvPicPr>
          <p:blipFill rotWithShape="1">
            <a:blip r:embed="rId5">
              <a:alphaModFix/>
            </a:blip>
            <a:srcRect/>
            <a:stretch/>
          </p:blipFill>
          <p:spPr>
            <a:xfrm rot="4997056" flipH="1">
              <a:off x="744039" y="3682697"/>
              <a:ext cx="1237974" cy="3012407"/>
            </a:xfrm>
            <a:prstGeom prst="rect">
              <a:avLst/>
            </a:prstGeom>
            <a:noFill/>
            <a:ln>
              <a:noFill/>
            </a:ln>
          </p:spPr>
        </p:pic>
        <p:pic>
          <p:nvPicPr>
            <p:cNvPr id="223" name="Google Shape;223;p22"/>
            <p:cNvPicPr preferRelativeResize="0"/>
            <p:nvPr/>
          </p:nvPicPr>
          <p:blipFill rotWithShape="1">
            <a:blip r:embed="rId6">
              <a:alphaModFix/>
            </a:blip>
            <a:srcRect/>
            <a:stretch/>
          </p:blipFill>
          <p:spPr>
            <a:xfrm rot="10800000">
              <a:off x="715448" y="3391763"/>
              <a:ext cx="978248" cy="1858674"/>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3">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2768749" y="3204488"/>
            <a:ext cx="2336400" cy="347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26" name="Google Shape;226;p23"/>
          <p:cNvSpPr txBox="1">
            <a:spLocks noGrp="1"/>
          </p:cNvSpPr>
          <p:nvPr>
            <p:ph type="subTitle" idx="1"/>
          </p:nvPr>
        </p:nvSpPr>
        <p:spPr>
          <a:xfrm>
            <a:off x="2768749" y="3475700"/>
            <a:ext cx="2336400" cy="526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7" name="Google Shape;227;p23"/>
          <p:cNvSpPr txBox="1">
            <a:spLocks noGrp="1"/>
          </p:cNvSpPr>
          <p:nvPr>
            <p:ph type="title" idx="2"/>
          </p:nvPr>
        </p:nvSpPr>
        <p:spPr>
          <a:xfrm>
            <a:off x="4050124" y="1611813"/>
            <a:ext cx="2336400" cy="3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28" name="Google Shape;228;p23"/>
          <p:cNvSpPr txBox="1">
            <a:spLocks noGrp="1"/>
          </p:cNvSpPr>
          <p:nvPr>
            <p:ph type="subTitle" idx="3"/>
          </p:nvPr>
        </p:nvSpPr>
        <p:spPr>
          <a:xfrm>
            <a:off x="4050124" y="1883025"/>
            <a:ext cx="2336400" cy="52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9" name="Google Shape;229;p23"/>
          <p:cNvSpPr txBox="1">
            <a:spLocks noGrp="1"/>
          </p:cNvSpPr>
          <p:nvPr>
            <p:ph type="title" idx="4"/>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0" name="Google Shape;230;p23"/>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231" name="Google Shape;231;p23"/>
          <p:cNvPicPr preferRelativeResize="0"/>
          <p:nvPr/>
        </p:nvPicPr>
        <p:blipFill rotWithShape="1">
          <a:blip r:embed="rId2">
            <a:alphaModFix/>
          </a:blip>
          <a:srcRect t="19" b="19"/>
          <a:stretch/>
        </p:blipFill>
        <p:spPr>
          <a:xfrm rot="9665290">
            <a:off x="-501814" y="-1180701"/>
            <a:ext cx="1994676" cy="1990216"/>
          </a:xfrm>
          <a:prstGeom prst="blockArc">
            <a:avLst>
              <a:gd name="adj1" fmla="val 10800000"/>
              <a:gd name="adj2" fmla="val 33783"/>
              <a:gd name="adj3" fmla="val 9533"/>
            </a:avLst>
          </a:prstGeom>
          <a:noFill/>
          <a:ln>
            <a:noFill/>
          </a:ln>
        </p:spPr>
      </p:pic>
      <p:pic>
        <p:nvPicPr>
          <p:cNvPr id="232" name="Google Shape;232;p23"/>
          <p:cNvPicPr preferRelativeResize="0"/>
          <p:nvPr/>
        </p:nvPicPr>
        <p:blipFill rotWithShape="1">
          <a:blip r:embed="rId3">
            <a:alphaModFix/>
          </a:blip>
          <a:srcRect l="59144" r="7523" b="11793"/>
          <a:stretch/>
        </p:blipFill>
        <p:spPr>
          <a:xfrm rot="-5400000" flipH="1">
            <a:off x="8171150" y="4220300"/>
            <a:ext cx="266700" cy="1340901"/>
          </a:xfrm>
          <a:prstGeom prst="rect">
            <a:avLst/>
          </a:prstGeom>
          <a:noFill/>
          <a:ln>
            <a:noFill/>
          </a:ln>
        </p:spPr>
      </p:pic>
      <p:pic>
        <p:nvPicPr>
          <p:cNvPr id="233" name="Google Shape;233;p23"/>
          <p:cNvPicPr preferRelativeResize="0"/>
          <p:nvPr/>
        </p:nvPicPr>
        <p:blipFill rotWithShape="1">
          <a:blip r:embed="rId4">
            <a:alphaModFix/>
          </a:blip>
          <a:srcRect t="9" b="8"/>
          <a:stretch/>
        </p:blipFill>
        <p:spPr>
          <a:xfrm rot="10800000">
            <a:off x="-7" y="3503863"/>
            <a:ext cx="2826957" cy="1639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6" name="Google Shape;236;p24"/>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237" name="Google Shape;237;p24"/>
          <p:cNvPicPr preferRelativeResize="0"/>
          <p:nvPr/>
        </p:nvPicPr>
        <p:blipFill rotWithShape="1">
          <a:blip r:embed="rId2">
            <a:alphaModFix/>
          </a:blip>
          <a:srcRect/>
          <a:stretch/>
        </p:blipFill>
        <p:spPr>
          <a:xfrm rot="10800000">
            <a:off x="-109000" y="3711125"/>
            <a:ext cx="2629325" cy="1525250"/>
          </a:xfrm>
          <a:prstGeom prst="rect">
            <a:avLst/>
          </a:prstGeom>
          <a:noFill/>
          <a:ln>
            <a:noFill/>
          </a:ln>
        </p:spPr>
      </p:pic>
      <p:pic>
        <p:nvPicPr>
          <p:cNvPr id="238" name="Google Shape;238;p24"/>
          <p:cNvPicPr preferRelativeResize="0"/>
          <p:nvPr/>
        </p:nvPicPr>
        <p:blipFill rotWithShape="1">
          <a:blip r:embed="rId3">
            <a:alphaModFix/>
          </a:blip>
          <a:srcRect l="25425" r="25425"/>
          <a:stretch/>
        </p:blipFill>
        <p:spPr>
          <a:xfrm rot="-4556298" flipH="1">
            <a:off x="6548987" y="-1431412"/>
            <a:ext cx="1637261" cy="2220875"/>
          </a:xfrm>
          <a:prstGeom prst="pie">
            <a:avLst>
              <a:gd name="adj1" fmla="val 16186109"/>
              <a:gd name="adj2" fmla="val 5411037"/>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14">
    <p:spTree>
      <p:nvGrpSpPr>
        <p:cNvPr id="1" name="Shape 239"/>
        <p:cNvGrpSpPr/>
        <p:nvPr/>
      </p:nvGrpSpPr>
      <p:grpSpPr>
        <a:xfrm>
          <a:off x="0" y="0"/>
          <a:ext cx="0" cy="0"/>
          <a:chOff x="0" y="0"/>
          <a:chExt cx="0" cy="0"/>
        </a:xfrm>
      </p:grpSpPr>
      <p:sp>
        <p:nvSpPr>
          <p:cNvPr id="240" name="Google Shape;240;p25"/>
          <p:cNvSpPr txBox="1">
            <a:spLocks noGrp="1"/>
          </p:cNvSpPr>
          <p:nvPr>
            <p:ph type="subTitle" idx="1"/>
          </p:nvPr>
        </p:nvSpPr>
        <p:spPr>
          <a:xfrm>
            <a:off x="1032963" y="2904450"/>
            <a:ext cx="3595200" cy="73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1" name="Google Shape;241;p25"/>
          <p:cNvSpPr txBox="1">
            <a:spLocks noGrp="1"/>
          </p:cNvSpPr>
          <p:nvPr>
            <p:ph type="title"/>
          </p:nvPr>
        </p:nvSpPr>
        <p:spPr>
          <a:xfrm>
            <a:off x="1032963" y="1504350"/>
            <a:ext cx="3595200" cy="140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2" name="Google Shape;242;p25"/>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243" name="Google Shape;243;p25"/>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44" name="Google Shape;244;p25"/>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45" name="Google Shape;245;p25"/>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pic>
        <p:nvPicPr>
          <p:cNvPr id="246" name="Google Shape;246;p25"/>
          <p:cNvPicPr preferRelativeResize="0"/>
          <p:nvPr/>
        </p:nvPicPr>
        <p:blipFill rotWithShape="1">
          <a:blip r:embed="rId2">
            <a:alphaModFix/>
          </a:blip>
          <a:srcRect t="46566"/>
          <a:stretch/>
        </p:blipFill>
        <p:spPr>
          <a:xfrm flipH="1">
            <a:off x="1864075" y="-468312"/>
            <a:ext cx="2828202" cy="856324"/>
          </a:xfrm>
          <a:prstGeom prst="rect">
            <a:avLst/>
          </a:prstGeom>
          <a:noFill/>
          <a:ln>
            <a:noFill/>
          </a:ln>
        </p:spPr>
      </p:pic>
      <p:pic>
        <p:nvPicPr>
          <p:cNvPr id="247" name="Google Shape;247;p25"/>
          <p:cNvPicPr preferRelativeResize="0"/>
          <p:nvPr/>
        </p:nvPicPr>
        <p:blipFill rotWithShape="1">
          <a:blip r:embed="rId3">
            <a:alphaModFix/>
          </a:blip>
          <a:srcRect l="19211" b="19210"/>
          <a:stretch/>
        </p:blipFill>
        <p:spPr>
          <a:xfrm rot="9254020">
            <a:off x="-318558" y="4300107"/>
            <a:ext cx="1963414" cy="1818372"/>
          </a:xfrm>
          <a:prstGeom prst="teardrop">
            <a:avLst>
              <a:gd name="adj" fmla="val 35947"/>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0" name="Google Shape;250;p26"/>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251" name="Google Shape;251;p26"/>
          <p:cNvPicPr preferRelativeResize="0"/>
          <p:nvPr/>
        </p:nvPicPr>
        <p:blipFill rotWithShape="1">
          <a:blip r:embed="rId2">
            <a:alphaModFix/>
          </a:blip>
          <a:srcRect t="46566"/>
          <a:stretch/>
        </p:blipFill>
        <p:spPr>
          <a:xfrm>
            <a:off x="1480575" y="-410850"/>
            <a:ext cx="2828202" cy="856324"/>
          </a:xfrm>
          <a:prstGeom prst="rect">
            <a:avLst/>
          </a:prstGeom>
          <a:noFill/>
          <a:ln>
            <a:noFill/>
          </a:ln>
        </p:spPr>
      </p:pic>
      <p:pic>
        <p:nvPicPr>
          <p:cNvPr id="252" name="Google Shape;252;p26"/>
          <p:cNvPicPr preferRelativeResize="0"/>
          <p:nvPr/>
        </p:nvPicPr>
        <p:blipFill rotWithShape="1">
          <a:blip r:embed="rId2">
            <a:alphaModFix/>
          </a:blip>
          <a:srcRect t="46566"/>
          <a:stretch/>
        </p:blipFill>
        <p:spPr>
          <a:xfrm rot="10800000">
            <a:off x="6728625" y="4612126"/>
            <a:ext cx="2828202" cy="8563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3121425" y="3049875"/>
            <a:ext cx="45639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55" name="Google Shape;255;p27"/>
          <p:cNvSpPr txBox="1">
            <a:spLocks noGrp="1"/>
          </p:cNvSpPr>
          <p:nvPr>
            <p:ph type="subTitle" idx="1"/>
          </p:nvPr>
        </p:nvSpPr>
        <p:spPr>
          <a:xfrm>
            <a:off x="1458150" y="1561725"/>
            <a:ext cx="6227700" cy="1488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6" name="Google Shape;256;p2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257" name="Google Shape;257;p27"/>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58" name="Google Shape;258;p27"/>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59" name="Google Shape;259;p27"/>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grpSp>
        <p:nvGrpSpPr>
          <p:cNvPr id="260" name="Google Shape;260;p27"/>
          <p:cNvGrpSpPr/>
          <p:nvPr/>
        </p:nvGrpSpPr>
        <p:grpSpPr>
          <a:xfrm>
            <a:off x="6299674" y="-139551"/>
            <a:ext cx="2410667" cy="1385664"/>
            <a:chOff x="6299674" y="-139551"/>
            <a:chExt cx="2410667" cy="1385664"/>
          </a:xfrm>
        </p:grpSpPr>
        <p:pic>
          <p:nvPicPr>
            <p:cNvPr id="261" name="Google Shape;261;p27"/>
            <p:cNvPicPr preferRelativeResize="0"/>
            <p:nvPr/>
          </p:nvPicPr>
          <p:blipFill rotWithShape="1">
            <a:blip r:embed="rId2">
              <a:alphaModFix/>
            </a:blip>
            <a:srcRect l="65296"/>
            <a:stretch/>
          </p:blipFill>
          <p:spPr>
            <a:xfrm rot="5400000">
              <a:off x="7130674" y="-970551"/>
              <a:ext cx="682000" cy="2344001"/>
            </a:xfrm>
            <a:prstGeom prst="rect">
              <a:avLst/>
            </a:prstGeom>
            <a:noFill/>
            <a:ln>
              <a:noFill/>
            </a:ln>
          </p:spPr>
        </p:pic>
        <p:pic>
          <p:nvPicPr>
            <p:cNvPr id="262" name="Google Shape;262;p27"/>
            <p:cNvPicPr preferRelativeResize="0"/>
            <p:nvPr/>
          </p:nvPicPr>
          <p:blipFill rotWithShape="1">
            <a:blip r:embed="rId3">
              <a:alphaModFix/>
            </a:blip>
            <a:srcRect/>
            <a:stretch/>
          </p:blipFill>
          <p:spPr>
            <a:xfrm rot="10299857">
              <a:off x="7667181" y="168201"/>
              <a:ext cx="974910" cy="1012593"/>
            </a:xfrm>
            <a:prstGeom prst="rect">
              <a:avLst/>
            </a:prstGeom>
            <a:noFill/>
            <a:ln>
              <a:noFill/>
            </a:ln>
          </p:spPr>
        </p:pic>
      </p:grpSp>
      <p:grpSp>
        <p:nvGrpSpPr>
          <p:cNvPr id="263" name="Google Shape;263;p27"/>
          <p:cNvGrpSpPr/>
          <p:nvPr/>
        </p:nvGrpSpPr>
        <p:grpSpPr>
          <a:xfrm>
            <a:off x="574063" y="3834087"/>
            <a:ext cx="2459162" cy="2344001"/>
            <a:chOff x="574063" y="3834087"/>
            <a:chExt cx="2459162" cy="2344001"/>
          </a:xfrm>
        </p:grpSpPr>
        <p:pic>
          <p:nvPicPr>
            <p:cNvPr id="264" name="Google Shape;264;p27"/>
            <p:cNvPicPr preferRelativeResize="0"/>
            <p:nvPr/>
          </p:nvPicPr>
          <p:blipFill rotWithShape="1">
            <a:blip r:embed="rId2">
              <a:alphaModFix/>
            </a:blip>
            <a:srcRect t="29" b="28"/>
            <a:stretch/>
          </p:blipFill>
          <p:spPr>
            <a:xfrm>
              <a:off x="574063" y="3834087"/>
              <a:ext cx="1966425" cy="2344001"/>
            </a:xfrm>
            <a:prstGeom prst="rect">
              <a:avLst/>
            </a:prstGeom>
            <a:noFill/>
            <a:ln>
              <a:noFill/>
            </a:ln>
          </p:spPr>
        </p:pic>
        <p:pic>
          <p:nvPicPr>
            <p:cNvPr id="265" name="Google Shape;265;p27"/>
            <p:cNvPicPr preferRelativeResize="0"/>
            <p:nvPr/>
          </p:nvPicPr>
          <p:blipFill rotWithShape="1">
            <a:blip r:embed="rId4">
              <a:alphaModFix/>
            </a:blip>
            <a:srcRect l="11392" t="11570" r="4642" b="9929"/>
            <a:stretch/>
          </p:blipFill>
          <p:spPr>
            <a:xfrm rot="5400000">
              <a:off x="2221837" y="4186562"/>
              <a:ext cx="584550" cy="1038225"/>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66"/>
        <p:cNvGrpSpPr/>
        <p:nvPr/>
      </p:nvGrpSpPr>
      <p:grpSpPr>
        <a:xfrm>
          <a:off x="0" y="0"/>
          <a:ext cx="0" cy="0"/>
          <a:chOff x="0" y="0"/>
          <a:chExt cx="0" cy="0"/>
        </a:xfrm>
      </p:grpSpPr>
      <p:sp>
        <p:nvSpPr>
          <p:cNvPr id="267" name="Google Shape;267;p28"/>
          <p:cNvSpPr txBox="1">
            <a:spLocks noGrp="1"/>
          </p:cNvSpPr>
          <p:nvPr>
            <p:ph type="title"/>
          </p:nvPr>
        </p:nvSpPr>
        <p:spPr>
          <a:xfrm>
            <a:off x="720000" y="1205650"/>
            <a:ext cx="3852000" cy="79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68" name="Google Shape;268;p28"/>
          <p:cNvSpPr txBox="1">
            <a:spLocks noGrp="1"/>
          </p:cNvSpPr>
          <p:nvPr>
            <p:ph type="subTitle" idx="1"/>
          </p:nvPr>
        </p:nvSpPr>
        <p:spPr>
          <a:xfrm>
            <a:off x="720000" y="1991885"/>
            <a:ext cx="3852000" cy="35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9" name="Google Shape;269;p28"/>
          <p:cNvSpPr txBox="1">
            <a:spLocks noGrp="1"/>
          </p:cNvSpPr>
          <p:nvPr>
            <p:ph type="title" idx="2"/>
          </p:nvPr>
        </p:nvSpPr>
        <p:spPr>
          <a:xfrm>
            <a:off x="720000" y="2339220"/>
            <a:ext cx="3852000" cy="79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70" name="Google Shape;270;p28"/>
          <p:cNvSpPr txBox="1">
            <a:spLocks noGrp="1"/>
          </p:cNvSpPr>
          <p:nvPr>
            <p:ph type="subTitle" idx="3"/>
          </p:nvPr>
        </p:nvSpPr>
        <p:spPr>
          <a:xfrm>
            <a:off x="720000" y="3125455"/>
            <a:ext cx="3852000" cy="35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1" name="Google Shape;271;p28"/>
          <p:cNvSpPr txBox="1">
            <a:spLocks noGrp="1"/>
          </p:cNvSpPr>
          <p:nvPr>
            <p:ph type="title" idx="4"/>
          </p:nvPr>
        </p:nvSpPr>
        <p:spPr>
          <a:xfrm>
            <a:off x="720000" y="3472790"/>
            <a:ext cx="3852000" cy="79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72" name="Google Shape;272;p28"/>
          <p:cNvSpPr txBox="1">
            <a:spLocks noGrp="1"/>
          </p:cNvSpPr>
          <p:nvPr>
            <p:ph type="subTitle" idx="5"/>
          </p:nvPr>
        </p:nvSpPr>
        <p:spPr>
          <a:xfrm>
            <a:off x="720000" y="4259025"/>
            <a:ext cx="3852000" cy="35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3" name="Google Shape;273;p28"/>
          <p:cNvSpPr txBox="1">
            <a:spLocks noGrp="1"/>
          </p:cNvSpPr>
          <p:nvPr>
            <p:ph type="title" idx="6"/>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4" name="Google Shape;274;p28"/>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275" name="Google Shape;275;p28"/>
          <p:cNvSpPr txBox="1">
            <a:spLocks noGrp="1"/>
          </p:cNvSpPr>
          <p:nvPr>
            <p:ph type="subTitle" idx="7"/>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76" name="Google Shape;276;p28"/>
          <p:cNvSpPr txBox="1">
            <a:spLocks noGrp="1"/>
          </p:cNvSpPr>
          <p:nvPr>
            <p:ph type="subTitle" idx="8"/>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277" name="Google Shape;277;p28"/>
          <p:cNvSpPr txBox="1">
            <a:spLocks noGrp="1"/>
          </p:cNvSpPr>
          <p:nvPr>
            <p:ph type="subTitle" idx="9"/>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pic>
        <p:nvPicPr>
          <p:cNvPr id="278" name="Google Shape;278;p28"/>
          <p:cNvPicPr preferRelativeResize="0"/>
          <p:nvPr/>
        </p:nvPicPr>
        <p:blipFill rotWithShape="1">
          <a:blip r:embed="rId2">
            <a:alphaModFix/>
          </a:blip>
          <a:srcRect t="46566"/>
          <a:stretch/>
        </p:blipFill>
        <p:spPr>
          <a:xfrm rot="10800000">
            <a:off x="6852675" y="4485000"/>
            <a:ext cx="2828202" cy="8563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812175" y="17747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81" name="Google Shape;281;p29"/>
          <p:cNvSpPr txBox="1">
            <a:spLocks noGrp="1"/>
          </p:cNvSpPr>
          <p:nvPr>
            <p:ph type="subTitle" idx="1"/>
          </p:nvPr>
        </p:nvSpPr>
        <p:spPr>
          <a:xfrm>
            <a:off x="851450" y="21374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2" name="Google Shape;282;p29"/>
          <p:cNvSpPr txBox="1">
            <a:spLocks noGrp="1"/>
          </p:cNvSpPr>
          <p:nvPr>
            <p:ph type="title" idx="2"/>
          </p:nvPr>
        </p:nvSpPr>
        <p:spPr>
          <a:xfrm>
            <a:off x="3419269" y="17747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83" name="Google Shape;283;p29"/>
          <p:cNvSpPr txBox="1">
            <a:spLocks noGrp="1"/>
          </p:cNvSpPr>
          <p:nvPr>
            <p:ph type="subTitle" idx="3"/>
          </p:nvPr>
        </p:nvSpPr>
        <p:spPr>
          <a:xfrm>
            <a:off x="3458558" y="21374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4" name="Google Shape;284;p29"/>
          <p:cNvSpPr txBox="1">
            <a:spLocks noGrp="1"/>
          </p:cNvSpPr>
          <p:nvPr>
            <p:ph type="title" idx="4"/>
          </p:nvPr>
        </p:nvSpPr>
        <p:spPr>
          <a:xfrm>
            <a:off x="812175" y="32096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85" name="Google Shape;285;p29"/>
          <p:cNvSpPr txBox="1">
            <a:spLocks noGrp="1"/>
          </p:cNvSpPr>
          <p:nvPr>
            <p:ph type="subTitle" idx="5"/>
          </p:nvPr>
        </p:nvSpPr>
        <p:spPr>
          <a:xfrm>
            <a:off x="851450" y="35723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6" name="Google Shape;286;p29"/>
          <p:cNvSpPr txBox="1">
            <a:spLocks noGrp="1"/>
          </p:cNvSpPr>
          <p:nvPr>
            <p:ph type="title" idx="6"/>
          </p:nvPr>
        </p:nvSpPr>
        <p:spPr>
          <a:xfrm>
            <a:off x="3419269" y="32096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87" name="Google Shape;287;p29"/>
          <p:cNvSpPr txBox="1">
            <a:spLocks noGrp="1"/>
          </p:cNvSpPr>
          <p:nvPr>
            <p:ph type="subTitle" idx="7"/>
          </p:nvPr>
        </p:nvSpPr>
        <p:spPr>
          <a:xfrm>
            <a:off x="3458562" y="35723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8" name="Google Shape;288;p29"/>
          <p:cNvSpPr txBox="1">
            <a:spLocks noGrp="1"/>
          </p:cNvSpPr>
          <p:nvPr>
            <p:ph type="title" idx="8"/>
          </p:nvPr>
        </p:nvSpPr>
        <p:spPr>
          <a:xfrm>
            <a:off x="6026370" y="17747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89" name="Google Shape;289;p29"/>
          <p:cNvSpPr txBox="1">
            <a:spLocks noGrp="1"/>
          </p:cNvSpPr>
          <p:nvPr>
            <p:ph type="subTitle" idx="9"/>
          </p:nvPr>
        </p:nvSpPr>
        <p:spPr>
          <a:xfrm>
            <a:off x="6065673" y="21374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0" name="Google Shape;290;p29"/>
          <p:cNvSpPr txBox="1">
            <a:spLocks noGrp="1"/>
          </p:cNvSpPr>
          <p:nvPr>
            <p:ph type="title" idx="13"/>
          </p:nvPr>
        </p:nvSpPr>
        <p:spPr>
          <a:xfrm>
            <a:off x="6026370" y="3209625"/>
            <a:ext cx="23055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91" name="Google Shape;291;p29"/>
          <p:cNvSpPr txBox="1">
            <a:spLocks noGrp="1"/>
          </p:cNvSpPr>
          <p:nvPr>
            <p:ph type="subTitle" idx="14"/>
          </p:nvPr>
        </p:nvSpPr>
        <p:spPr>
          <a:xfrm>
            <a:off x="6065673" y="3572325"/>
            <a:ext cx="2226900" cy="5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2" name="Google Shape;292;p29"/>
          <p:cNvSpPr txBox="1">
            <a:spLocks noGrp="1"/>
          </p:cNvSpPr>
          <p:nvPr>
            <p:ph type="title" idx="15"/>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3" name="Google Shape;293;p29"/>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grpSp>
        <p:nvGrpSpPr>
          <p:cNvPr id="294" name="Google Shape;294;p29"/>
          <p:cNvGrpSpPr/>
          <p:nvPr/>
        </p:nvGrpSpPr>
        <p:grpSpPr>
          <a:xfrm>
            <a:off x="6509850" y="3625050"/>
            <a:ext cx="2634150" cy="1527800"/>
            <a:chOff x="6509850" y="3625050"/>
            <a:chExt cx="2634150" cy="1527800"/>
          </a:xfrm>
        </p:grpSpPr>
        <p:pic>
          <p:nvPicPr>
            <p:cNvPr id="295" name="Google Shape;295;p29"/>
            <p:cNvPicPr preferRelativeResize="0"/>
            <p:nvPr/>
          </p:nvPicPr>
          <p:blipFill rotWithShape="1">
            <a:blip r:embed="rId2">
              <a:alphaModFix/>
            </a:blip>
            <a:srcRect/>
            <a:stretch/>
          </p:blipFill>
          <p:spPr>
            <a:xfrm rot="10800000" flipH="1">
              <a:off x="6509850" y="3625050"/>
              <a:ext cx="2634150" cy="1527800"/>
            </a:xfrm>
            <a:prstGeom prst="rect">
              <a:avLst/>
            </a:prstGeom>
            <a:noFill/>
            <a:ln>
              <a:noFill/>
            </a:ln>
          </p:spPr>
        </p:pic>
        <p:pic>
          <p:nvPicPr>
            <p:cNvPr id="296" name="Google Shape;296;p29"/>
            <p:cNvPicPr preferRelativeResize="0"/>
            <p:nvPr/>
          </p:nvPicPr>
          <p:blipFill rotWithShape="1">
            <a:blip r:embed="rId3">
              <a:alphaModFix/>
            </a:blip>
            <a:srcRect/>
            <a:stretch/>
          </p:blipFill>
          <p:spPr>
            <a:xfrm rot="10800000" flipH="1">
              <a:off x="7152975" y="3998061"/>
              <a:ext cx="1991025" cy="1154789"/>
            </a:xfrm>
            <a:prstGeom prst="rect">
              <a:avLst/>
            </a:prstGeom>
            <a:noFill/>
            <a:ln>
              <a:noFill/>
            </a:ln>
          </p:spPr>
        </p:pic>
      </p:grpSp>
      <p:pic>
        <p:nvPicPr>
          <p:cNvPr id="297" name="Google Shape;297;p29"/>
          <p:cNvPicPr preferRelativeResize="0"/>
          <p:nvPr/>
        </p:nvPicPr>
        <p:blipFill rotWithShape="1">
          <a:blip r:embed="rId4">
            <a:alphaModFix/>
          </a:blip>
          <a:srcRect/>
          <a:stretch/>
        </p:blipFill>
        <p:spPr>
          <a:xfrm rot="-2118185">
            <a:off x="5592038" y="-898221"/>
            <a:ext cx="2299849" cy="1625222"/>
          </a:xfrm>
          <a:prstGeom prst="rect">
            <a:avLst/>
          </a:prstGeom>
          <a:noFill/>
          <a:ln>
            <a:noFill/>
          </a:ln>
        </p:spPr>
      </p:pic>
      <p:pic>
        <p:nvPicPr>
          <p:cNvPr id="298" name="Google Shape;298;p29"/>
          <p:cNvPicPr preferRelativeResize="0"/>
          <p:nvPr/>
        </p:nvPicPr>
        <p:blipFill rotWithShape="1">
          <a:blip r:embed="rId5">
            <a:alphaModFix/>
          </a:blip>
          <a:srcRect/>
          <a:stretch/>
        </p:blipFill>
        <p:spPr>
          <a:xfrm>
            <a:off x="-462450" y="4244475"/>
            <a:ext cx="2147415" cy="1328550"/>
          </a:xfrm>
          <a:prstGeom prst="rect">
            <a:avLst/>
          </a:prstGeom>
          <a:noFill/>
          <a:ln>
            <a:noFill/>
          </a:ln>
        </p:spPr>
      </p:pic>
      <p:pic>
        <p:nvPicPr>
          <p:cNvPr id="299" name="Google Shape;299;p29"/>
          <p:cNvPicPr preferRelativeResize="0"/>
          <p:nvPr/>
        </p:nvPicPr>
        <p:blipFill rotWithShape="1">
          <a:blip r:embed="rId6">
            <a:alphaModFix/>
          </a:blip>
          <a:srcRect/>
          <a:stretch/>
        </p:blipFill>
        <p:spPr>
          <a:xfrm rot="8265029">
            <a:off x="1782295" y="169098"/>
            <a:ext cx="365256" cy="43540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0"/>
        <p:cNvGrpSpPr/>
        <p:nvPr/>
      </p:nvGrpSpPr>
      <p:grpSpPr>
        <a:xfrm>
          <a:off x="0" y="0"/>
          <a:ext cx="0" cy="0"/>
          <a:chOff x="0" y="0"/>
          <a:chExt cx="0" cy="0"/>
        </a:xfrm>
      </p:grpSpPr>
      <p:sp>
        <p:nvSpPr>
          <p:cNvPr id="301" name="Google Shape;301;p30"/>
          <p:cNvSpPr txBox="1">
            <a:spLocks noGrp="1"/>
          </p:cNvSpPr>
          <p:nvPr>
            <p:ph type="title"/>
          </p:nvPr>
        </p:nvSpPr>
        <p:spPr>
          <a:xfrm>
            <a:off x="720000" y="2079300"/>
            <a:ext cx="3852000" cy="9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02" name="Google Shape;302;p30"/>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303" name="Google Shape;303;p30"/>
          <p:cNvSpPr txBox="1">
            <a:spLocks noGrp="1"/>
          </p:cNvSpPr>
          <p:nvPr>
            <p:ph type="subTitle" idx="1"/>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04" name="Google Shape;304;p30"/>
          <p:cNvSpPr txBox="1">
            <a:spLocks noGrp="1"/>
          </p:cNvSpPr>
          <p:nvPr>
            <p:ph type="subTitle" idx="2"/>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05" name="Google Shape;305;p30"/>
          <p:cNvSpPr txBox="1">
            <a:spLocks noGrp="1"/>
          </p:cNvSpPr>
          <p:nvPr>
            <p:ph type="subTitle" idx="3"/>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grpSp>
        <p:nvGrpSpPr>
          <p:cNvPr id="306" name="Google Shape;306;p30"/>
          <p:cNvGrpSpPr/>
          <p:nvPr/>
        </p:nvGrpSpPr>
        <p:grpSpPr>
          <a:xfrm>
            <a:off x="-872308" y="3790909"/>
            <a:ext cx="2666722" cy="2641783"/>
            <a:chOff x="-872308" y="3790909"/>
            <a:chExt cx="2666722" cy="2641783"/>
          </a:xfrm>
        </p:grpSpPr>
        <p:pic>
          <p:nvPicPr>
            <p:cNvPr id="307" name="Google Shape;307;p30"/>
            <p:cNvPicPr preferRelativeResize="0"/>
            <p:nvPr/>
          </p:nvPicPr>
          <p:blipFill rotWithShape="1">
            <a:blip r:embed="rId2">
              <a:alphaModFix/>
            </a:blip>
            <a:srcRect l="19211" b="19210"/>
            <a:stretch/>
          </p:blipFill>
          <p:spPr>
            <a:xfrm rot="-8520037">
              <a:off x="-520588" y="4202504"/>
              <a:ext cx="1963281" cy="1818593"/>
            </a:xfrm>
            <a:prstGeom prst="teardrop">
              <a:avLst>
                <a:gd name="adj" fmla="val 35947"/>
              </a:avLst>
            </a:prstGeom>
            <a:noFill/>
            <a:ln>
              <a:noFill/>
            </a:ln>
          </p:spPr>
        </p:pic>
        <p:pic>
          <p:nvPicPr>
            <p:cNvPr id="308" name="Google Shape;308;p30"/>
            <p:cNvPicPr preferRelativeResize="0"/>
            <p:nvPr/>
          </p:nvPicPr>
          <p:blipFill rotWithShape="1">
            <a:blip r:embed="rId3">
              <a:alphaModFix/>
            </a:blip>
            <a:srcRect l="47210"/>
            <a:stretch/>
          </p:blipFill>
          <p:spPr>
            <a:xfrm rot="-3413735">
              <a:off x="222306" y="4238667"/>
              <a:ext cx="759953" cy="1436003"/>
            </a:xfrm>
            <a:prstGeom prst="rect">
              <a:avLst/>
            </a:prstGeom>
            <a:noFill/>
            <a:ln>
              <a:noFill/>
            </a:ln>
          </p:spPr>
        </p:pic>
      </p:grpSp>
      <p:pic>
        <p:nvPicPr>
          <p:cNvPr id="309" name="Google Shape;309;p30"/>
          <p:cNvPicPr preferRelativeResize="0"/>
          <p:nvPr/>
        </p:nvPicPr>
        <p:blipFill rotWithShape="1">
          <a:blip r:embed="rId4">
            <a:alphaModFix/>
          </a:blip>
          <a:srcRect/>
          <a:stretch/>
        </p:blipFill>
        <p:spPr>
          <a:xfrm rot="-2135689">
            <a:off x="3404480" y="31079"/>
            <a:ext cx="646462" cy="90416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0"/>
        <p:cNvGrpSpPr/>
        <p:nvPr/>
      </p:nvGrpSpPr>
      <p:grpSpPr>
        <a:xfrm>
          <a:off x="0" y="0"/>
          <a:ext cx="0" cy="0"/>
          <a:chOff x="0" y="0"/>
          <a:chExt cx="0" cy="0"/>
        </a:xfrm>
      </p:grpSpPr>
      <p:sp>
        <p:nvSpPr>
          <p:cNvPr id="311" name="Google Shape;311;p31"/>
          <p:cNvSpPr txBox="1">
            <a:spLocks noGrp="1"/>
          </p:cNvSpPr>
          <p:nvPr>
            <p:ph type="body" idx="1"/>
          </p:nvPr>
        </p:nvSpPr>
        <p:spPr>
          <a:xfrm>
            <a:off x="3713350" y="1786950"/>
            <a:ext cx="4399200" cy="2053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12" name="Google Shape;312;p31"/>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3" name="Google Shape;313;p31"/>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14" name="Google Shape;314;p31"/>
          <p:cNvPicPr preferRelativeResize="0"/>
          <p:nvPr/>
        </p:nvPicPr>
        <p:blipFill rotWithShape="1">
          <a:blip r:embed="rId2">
            <a:alphaModFix/>
          </a:blip>
          <a:srcRect t="46566"/>
          <a:stretch/>
        </p:blipFill>
        <p:spPr>
          <a:xfrm rot="10800000">
            <a:off x="5520200" y="4391925"/>
            <a:ext cx="2828202" cy="8563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5"/>
        <p:cNvGrpSpPr/>
        <p:nvPr/>
      </p:nvGrpSpPr>
      <p:grpSpPr>
        <a:xfrm>
          <a:off x="0" y="0"/>
          <a:ext cx="0" cy="0"/>
          <a:chOff x="0" y="0"/>
          <a:chExt cx="0" cy="0"/>
        </a:xfrm>
      </p:grpSpPr>
      <p:sp>
        <p:nvSpPr>
          <p:cNvPr id="316" name="Google Shape;316;p32"/>
          <p:cNvSpPr txBox="1">
            <a:spLocks noGrp="1"/>
          </p:cNvSpPr>
          <p:nvPr>
            <p:ph type="title" hasCustomPrompt="1"/>
          </p:nvPr>
        </p:nvSpPr>
        <p:spPr>
          <a:xfrm>
            <a:off x="1284000" y="1690937"/>
            <a:ext cx="6576000" cy="140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17" name="Google Shape;317;p32"/>
          <p:cNvSpPr txBox="1">
            <a:spLocks noGrp="1"/>
          </p:cNvSpPr>
          <p:nvPr>
            <p:ph type="subTitle" idx="1"/>
          </p:nvPr>
        </p:nvSpPr>
        <p:spPr>
          <a:xfrm>
            <a:off x="1284000" y="3094500"/>
            <a:ext cx="65760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8" name="Google Shape;318;p32"/>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319" name="Google Shape;319;p32"/>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20" name="Google Shape;320;p32"/>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21" name="Google Shape;321;p32"/>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pic>
        <p:nvPicPr>
          <p:cNvPr id="322" name="Google Shape;322;p32"/>
          <p:cNvPicPr preferRelativeResize="0"/>
          <p:nvPr/>
        </p:nvPicPr>
        <p:blipFill rotWithShape="1">
          <a:blip r:embed="rId2">
            <a:alphaModFix/>
          </a:blip>
          <a:srcRect b="10"/>
          <a:stretch/>
        </p:blipFill>
        <p:spPr>
          <a:xfrm flipH="1">
            <a:off x="7218876" y="4100025"/>
            <a:ext cx="2105149" cy="1302392"/>
          </a:xfrm>
          <a:prstGeom prst="rect">
            <a:avLst/>
          </a:prstGeom>
          <a:noFill/>
          <a:ln>
            <a:noFill/>
          </a:ln>
        </p:spPr>
      </p:pic>
      <p:grpSp>
        <p:nvGrpSpPr>
          <p:cNvPr id="323" name="Google Shape;323;p32"/>
          <p:cNvGrpSpPr/>
          <p:nvPr/>
        </p:nvGrpSpPr>
        <p:grpSpPr>
          <a:xfrm>
            <a:off x="-499024" y="3355349"/>
            <a:ext cx="2560698" cy="3029103"/>
            <a:chOff x="-499024" y="3355349"/>
            <a:chExt cx="2560698" cy="3029103"/>
          </a:xfrm>
        </p:grpSpPr>
        <p:pic>
          <p:nvPicPr>
            <p:cNvPr id="324" name="Google Shape;324;p32"/>
            <p:cNvPicPr preferRelativeResize="0"/>
            <p:nvPr/>
          </p:nvPicPr>
          <p:blipFill rotWithShape="1">
            <a:blip r:embed="rId3">
              <a:alphaModFix/>
            </a:blip>
            <a:srcRect t="9" b="8"/>
            <a:stretch/>
          </p:blipFill>
          <p:spPr>
            <a:xfrm rot="-6586513" flipH="1">
              <a:off x="-494853" y="3949296"/>
              <a:ext cx="2509034" cy="1773054"/>
            </a:xfrm>
            <a:prstGeom prst="rect">
              <a:avLst/>
            </a:prstGeom>
            <a:noFill/>
            <a:ln>
              <a:noFill/>
            </a:ln>
          </p:spPr>
        </p:pic>
        <p:pic>
          <p:nvPicPr>
            <p:cNvPr id="325" name="Google Shape;325;p32"/>
            <p:cNvPicPr preferRelativeResize="0"/>
            <p:nvPr/>
          </p:nvPicPr>
          <p:blipFill rotWithShape="1">
            <a:blip r:embed="rId4">
              <a:alphaModFix/>
            </a:blip>
            <a:srcRect l="18" r="9"/>
            <a:stretch/>
          </p:blipFill>
          <p:spPr>
            <a:xfrm rot="-931446">
              <a:off x="-97816" y="4161778"/>
              <a:ext cx="1926816" cy="2001330"/>
            </a:xfrm>
            <a:prstGeom prst="rect">
              <a:avLst/>
            </a:prstGeom>
            <a:noFill/>
            <a:ln>
              <a:noFill/>
            </a:ln>
          </p:spPr>
        </p:pic>
      </p:grpSp>
      <p:pic>
        <p:nvPicPr>
          <p:cNvPr id="326" name="Google Shape;326;p32"/>
          <p:cNvPicPr preferRelativeResize="0"/>
          <p:nvPr/>
        </p:nvPicPr>
        <p:blipFill rotWithShape="1">
          <a:blip r:embed="rId5">
            <a:alphaModFix/>
          </a:blip>
          <a:srcRect/>
          <a:stretch/>
        </p:blipFill>
        <p:spPr>
          <a:xfrm rot="10345857">
            <a:off x="3078139" y="-333469"/>
            <a:ext cx="3752849" cy="10850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7"/>
        <p:cNvGrpSpPr/>
        <p:nvPr/>
      </p:nvGrpSpPr>
      <p:grpSpPr>
        <a:xfrm>
          <a:off x="0" y="0"/>
          <a:ext cx="0" cy="0"/>
          <a:chOff x="0" y="0"/>
          <a:chExt cx="0" cy="0"/>
        </a:xfrm>
      </p:grpSpPr>
      <p:sp>
        <p:nvSpPr>
          <p:cNvPr id="328" name="Google Shape;328;p33"/>
          <p:cNvSpPr txBox="1">
            <a:spLocks noGrp="1"/>
          </p:cNvSpPr>
          <p:nvPr>
            <p:ph type="subTitle" idx="1"/>
          </p:nvPr>
        </p:nvSpPr>
        <p:spPr>
          <a:xfrm>
            <a:off x="1279313" y="2973550"/>
            <a:ext cx="29076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Archivo"/>
              <a:buNone/>
              <a:defRPr sz="2000" b="1">
                <a:latin typeface="Archivo"/>
                <a:ea typeface="Archivo"/>
                <a:cs typeface="Archivo"/>
                <a:sym typeface="Archivo"/>
              </a:defRPr>
            </a:lvl1pPr>
            <a:lvl2pPr lvl="1" algn="ctr">
              <a:lnSpc>
                <a:spcPct val="100000"/>
              </a:lnSpc>
              <a:spcBef>
                <a:spcPts val="0"/>
              </a:spcBef>
              <a:spcAft>
                <a:spcPts val="0"/>
              </a:spcAft>
              <a:buSzPts val="2000"/>
              <a:buFont typeface="Archivo"/>
              <a:buNone/>
              <a:defRPr sz="2000" b="1">
                <a:latin typeface="Archivo"/>
                <a:ea typeface="Archivo"/>
                <a:cs typeface="Archivo"/>
                <a:sym typeface="Archivo"/>
              </a:defRPr>
            </a:lvl2pPr>
            <a:lvl3pPr lvl="2" algn="ctr">
              <a:lnSpc>
                <a:spcPct val="100000"/>
              </a:lnSpc>
              <a:spcBef>
                <a:spcPts val="0"/>
              </a:spcBef>
              <a:spcAft>
                <a:spcPts val="0"/>
              </a:spcAft>
              <a:buSzPts val="2000"/>
              <a:buFont typeface="Archivo"/>
              <a:buNone/>
              <a:defRPr sz="2000" b="1">
                <a:latin typeface="Archivo"/>
                <a:ea typeface="Archivo"/>
                <a:cs typeface="Archivo"/>
                <a:sym typeface="Archivo"/>
              </a:defRPr>
            </a:lvl3pPr>
            <a:lvl4pPr lvl="3" algn="ctr">
              <a:lnSpc>
                <a:spcPct val="100000"/>
              </a:lnSpc>
              <a:spcBef>
                <a:spcPts val="0"/>
              </a:spcBef>
              <a:spcAft>
                <a:spcPts val="0"/>
              </a:spcAft>
              <a:buSzPts val="2000"/>
              <a:buFont typeface="Archivo"/>
              <a:buNone/>
              <a:defRPr sz="2000" b="1">
                <a:latin typeface="Archivo"/>
                <a:ea typeface="Archivo"/>
                <a:cs typeface="Archivo"/>
                <a:sym typeface="Archivo"/>
              </a:defRPr>
            </a:lvl4pPr>
            <a:lvl5pPr lvl="4" algn="ctr">
              <a:lnSpc>
                <a:spcPct val="100000"/>
              </a:lnSpc>
              <a:spcBef>
                <a:spcPts val="0"/>
              </a:spcBef>
              <a:spcAft>
                <a:spcPts val="0"/>
              </a:spcAft>
              <a:buSzPts val="2000"/>
              <a:buFont typeface="Archivo"/>
              <a:buNone/>
              <a:defRPr sz="2000" b="1">
                <a:latin typeface="Archivo"/>
                <a:ea typeface="Archivo"/>
                <a:cs typeface="Archivo"/>
                <a:sym typeface="Archivo"/>
              </a:defRPr>
            </a:lvl5pPr>
            <a:lvl6pPr lvl="5" algn="ctr">
              <a:lnSpc>
                <a:spcPct val="100000"/>
              </a:lnSpc>
              <a:spcBef>
                <a:spcPts val="0"/>
              </a:spcBef>
              <a:spcAft>
                <a:spcPts val="0"/>
              </a:spcAft>
              <a:buSzPts val="2000"/>
              <a:buFont typeface="Archivo"/>
              <a:buNone/>
              <a:defRPr sz="2000" b="1">
                <a:latin typeface="Archivo"/>
                <a:ea typeface="Archivo"/>
                <a:cs typeface="Archivo"/>
                <a:sym typeface="Archivo"/>
              </a:defRPr>
            </a:lvl6pPr>
            <a:lvl7pPr lvl="6" algn="ctr">
              <a:lnSpc>
                <a:spcPct val="100000"/>
              </a:lnSpc>
              <a:spcBef>
                <a:spcPts val="0"/>
              </a:spcBef>
              <a:spcAft>
                <a:spcPts val="0"/>
              </a:spcAft>
              <a:buSzPts val="2000"/>
              <a:buFont typeface="Archivo"/>
              <a:buNone/>
              <a:defRPr sz="2000" b="1">
                <a:latin typeface="Archivo"/>
                <a:ea typeface="Archivo"/>
                <a:cs typeface="Archivo"/>
                <a:sym typeface="Archivo"/>
              </a:defRPr>
            </a:lvl7pPr>
            <a:lvl8pPr lvl="7" algn="ctr">
              <a:lnSpc>
                <a:spcPct val="100000"/>
              </a:lnSpc>
              <a:spcBef>
                <a:spcPts val="0"/>
              </a:spcBef>
              <a:spcAft>
                <a:spcPts val="0"/>
              </a:spcAft>
              <a:buSzPts val="2000"/>
              <a:buFont typeface="Archivo"/>
              <a:buNone/>
              <a:defRPr sz="2000" b="1">
                <a:latin typeface="Archivo"/>
                <a:ea typeface="Archivo"/>
                <a:cs typeface="Archivo"/>
                <a:sym typeface="Archivo"/>
              </a:defRPr>
            </a:lvl8pPr>
            <a:lvl9pPr lvl="8" algn="ctr">
              <a:lnSpc>
                <a:spcPct val="100000"/>
              </a:lnSpc>
              <a:spcBef>
                <a:spcPts val="0"/>
              </a:spcBef>
              <a:spcAft>
                <a:spcPts val="0"/>
              </a:spcAft>
              <a:buSzPts val="2000"/>
              <a:buFont typeface="Archivo"/>
              <a:buNone/>
              <a:defRPr sz="2000" b="1">
                <a:latin typeface="Archivo"/>
                <a:ea typeface="Archivo"/>
                <a:cs typeface="Archivo"/>
                <a:sym typeface="Archivo"/>
              </a:defRPr>
            </a:lvl9pPr>
          </a:lstStyle>
          <a:p>
            <a:endParaRPr/>
          </a:p>
        </p:txBody>
      </p:sp>
      <p:sp>
        <p:nvSpPr>
          <p:cNvPr id="329" name="Google Shape;329;p33"/>
          <p:cNvSpPr txBox="1">
            <a:spLocks noGrp="1"/>
          </p:cNvSpPr>
          <p:nvPr>
            <p:ph type="subTitle" idx="2"/>
          </p:nvPr>
        </p:nvSpPr>
        <p:spPr>
          <a:xfrm>
            <a:off x="4961488" y="2973550"/>
            <a:ext cx="2907600" cy="4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Archivo"/>
              <a:buNone/>
              <a:defRPr sz="2000" b="1">
                <a:latin typeface="Archivo"/>
                <a:ea typeface="Archivo"/>
                <a:cs typeface="Archivo"/>
                <a:sym typeface="Archivo"/>
              </a:defRPr>
            </a:lvl1pPr>
            <a:lvl2pPr lvl="1" algn="ctr">
              <a:lnSpc>
                <a:spcPct val="100000"/>
              </a:lnSpc>
              <a:spcBef>
                <a:spcPts val="0"/>
              </a:spcBef>
              <a:spcAft>
                <a:spcPts val="0"/>
              </a:spcAft>
              <a:buSzPts val="2000"/>
              <a:buFont typeface="Archivo"/>
              <a:buNone/>
              <a:defRPr sz="2000" b="1">
                <a:latin typeface="Archivo"/>
                <a:ea typeface="Archivo"/>
                <a:cs typeface="Archivo"/>
                <a:sym typeface="Archivo"/>
              </a:defRPr>
            </a:lvl2pPr>
            <a:lvl3pPr lvl="2" algn="ctr">
              <a:lnSpc>
                <a:spcPct val="100000"/>
              </a:lnSpc>
              <a:spcBef>
                <a:spcPts val="0"/>
              </a:spcBef>
              <a:spcAft>
                <a:spcPts val="0"/>
              </a:spcAft>
              <a:buSzPts val="2000"/>
              <a:buFont typeface="Archivo"/>
              <a:buNone/>
              <a:defRPr sz="2000" b="1">
                <a:latin typeface="Archivo"/>
                <a:ea typeface="Archivo"/>
                <a:cs typeface="Archivo"/>
                <a:sym typeface="Archivo"/>
              </a:defRPr>
            </a:lvl3pPr>
            <a:lvl4pPr lvl="3" algn="ctr">
              <a:lnSpc>
                <a:spcPct val="100000"/>
              </a:lnSpc>
              <a:spcBef>
                <a:spcPts val="0"/>
              </a:spcBef>
              <a:spcAft>
                <a:spcPts val="0"/>
              </a:spcAft>
              <a:buSzPts val="2000"/>
              <a:buFont typeface="Archivo"/>
              <a:buNone/>
              <a:defRPr sz="2000" b="1">
                <a:latin typeface="Archivo"/>
                <a:ea typeface="Archivo"/>
                <a:cs typeface="Archivo"/>
                <a:sym typeface="Archivo"/>
              </a:defRPr>
            </a:lvl4pPr>
            <a:lvl5pPr lvl="4" algn="ctr">
              <a:lnSpc>
                <a:spcPct val="100000"/>
              </a:lnSpc>
              <a:spcBef>
                <a:spcPts val="0"/>
              </a:spcBef>
              <a:spcAft>
                <a:spcPts val="0"/>
              </a:spcAft>
              <a:buSzPts val="2000"/>
              <a:buFont typeface="Archivo"/>
              <a:buNone/>
              <a:defRPr sz="2000" b="1">
                <a:latin typeface="Archivo"/>
                <a:ea typeface="Archivo"/>
                <a:cs typeface="Archivo"/>
                <a:sym typeface="Archivo"/>
              </a:defRPr>
            </a:lvl5pPr>
            <a:lvl6pPr lvl="5" algn="ctr">
              <a:lnSpc>
                <a:spcPct val="100000"/>
              </a:lnSpc>
              <a:spcBef>
                <a:spcPts val="0"/>
              </a:spcBef>
              <a:spcAft>
                <a:spcPts val="0"/>
              </a:spcAft>
              <a:buSzPts val="2000"/>
              <a:buFont typeface="Archivo"/>
              <a:buNone/>
              <a:defRPr sz="2000" b="1">
                <a:latin typeface="Archivo"/>
                <a:ea typeface="Archivo"/>
                <a:cs typeface="Archivo"/>
                <a:sym typeface="Archivo"/>
              </a:defRPr>
            </a:lvl6pPr>
            <a:lvl7pPr lvl="6" algn="ctr">
              <a:lnSpc>
                <a:spcPct val="100000"/>
              </a:lnSpc>
              <a:spcBef>
                <a:spcPts val="0"/>
              </a:spcBef>
              <a:spcAft>
                <a:spcPts val="0"/>
              </a:spcAft>
              <a:buSzPts val="2000"/>
              <a:buFont typeface="Archivo"/>
              <a:buNone/>
              <a:defRPr sz="2000" b="1">
                <a:latin typeface="Archivo"/>
                <a:ea typeface="Archivo"/>
                <a:cs typeface="Archivo"/>
                <a:sym typeface="Archivo"/>
              </a:defRPr>
            </a:lvl7pPr>
            <a:lvl8pPr lvl="7" algn="ctr">
              <a:lnSpc>
                <a:spcPct val="100000"/>
              </a:lnSpc>
              <a:spcBef>
                <a:spcPts val="0"/>
              </a:spcBef>
              <a:spcAft>
                <a:spcPts val="0"/>
              </a:spcAft>
              <a:buSzPts val="2000"/>
              <a:buFont typeface="Archivo"/>
              <a:buNone/>
              <a:defRPr sz="2000" b="1">
                <a:latin typeface="Archivo"/>
                <a:ea typeface="Archivo"/>
                <a:cs typeface="Archivo"/>
                <a:sym typeface="Archivo"/>
              </a:defRPr>
            </a:lvl8pPr>
            <a:lvl9pPr lvl="8" algn="ctr">
              <a:lnSpc>
                <a:spcPct val="100000"/>
              </a:lnSpc>
              <a:spcBef>
                <a:spcPts val="0"/>
              </a:spcBef>
              <a:spcAft>
                <a:spcPts val="0"/>
              </a:spcAft>
              <a:buSzPts val="2000"/>
              <a:buFont typeface="Archivo"/>
              <a:buNone/>
              <a:defRPr sz="2000" b="1">
                <a:latin typeface="Archivo"/>
                <a:ea typeface="Archivo"/>
                <a:cs typeface="Archivo"/>
                <a:sym typeface="Archivo"/>
              </a:defRPr>
            </a:lvl9pPr>
          </a:lstStyle>
          <a:p>
            <a:endParaRPr/>
          </a:p>
        </p:txBody>
      </p:sp>
      <p:sp>
        <p:nvSpPr>
          <p:cNvPr id="330" name="Google Shape;330;p33"/>
          <p:cNvSpPr txBox="1">
            <a:spLocks noGrp="1"/>
          </p:cNvSpPr>
          <p:nvPr>
            <p:ph type="subTitle" idx="3"/>
          </p:nvPr>
        </p:nvSpPr>
        <p:spPr>
          <a:xfrm>
            <a:off x="1279313" y="3336250"/>
            <a:ext cx="2907600" cy="92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b="0">
                <a:solidFill>
                  <a:schemeClr val="dk1"/>
                </a:solidFill>
              </a:defRPr>
            </a:lvl1pPr>
            <a:lvl2pPr lvl="1" algn="ctr">
              <a:lnSpc>
                <a:spcPct val="100000"/>
              </a:lnSpc>
              <a:spcBef>
                <a:spcPts val="0"/>
              </a:spcBef>
              <a:spcAft>
                <a:spcPts val="0"/>
              </a:spcAft>
              <a:buClr>
                <a:schemeClr val="dk1"/>
              </a:buClr>
              <a:buSzPts val="1400"/>
              <a:buNone/>
              <a:defRPr b="0">
                <a:solidFill>
                  <a:schemeClr val="dk1"/>
                </a:solidFill>
              </a:defRPr>
            </a:lvl2pPr>
            <a:lvl3pPr lvl="2" algn="ctr">
              <a:lnSpc>
                <a:spcPct val="100000"/>
              </a:lnSpc>
              <a:spcBef>
                <a:spcPts val="0"/>
              </a:spcBef>
              <a:spcAft>
                <a:spcPts val="0"/>
              </a:spcAft>
              <a:buClr>
                <a:schemeClr val="dk1"/>
              </a:buClr>
              <a:buSzPts val="1400"/>
              <a:buNone/>
              <a:defRPr b="0">
                <a:solidFill>
                  <a:schemeClr val="dk1"/>
                </a:solidFill>
              </a:defRPr>
            </a:lvl3pPr>
            <a:lvl4pPr lvl="3" algn="ctr">
              <a:lnSpc>
                <a:spcPct val="100000"/>
              </a:lnSpc>
              <a:spcBef>
                <a:spcPts val="0"/>
              </a:spcBef>
              <a:spcAft>
                <a:spcPts val="0"/>
              </a:spcAft>
              <a:buClr>
                <a:schemeClr val="dk1"/>
              </a:buClr>
              <a:buSzPts val="1400"/>
              <a:buNone/>
              <a:defRPr b="0">
                <a:solidFill>
                  <a:schemeClr val="dk1"/>
                </a:solidFill>
              </a:defRPr>
            </a:lvl4pPr>
            <a:lvl5pPr lvl="4" algn="ctr">
              <a:lnSpc>
                <a:spcPct val="100000"/>
              </a:lnSpc>
              <a:spcBef>
                <a:spcPts val="0"/>
              </a:spcBef>
              <a:spcAft>
                <a:spcPts val="0"/>
              </a:spcAft>
              <a:buClr>
                <a:schemeClr val="dk1"/>
              </a:buClr>
              <a:buSzPts val="1400"/>
              <a:buNone/>
              <a:defRPr b="0">
                <a:solidFill>
                  <a:schemeClr val="dk1"/>
                </a:solidFill>
              </a:defRPr>
            </a:lvl5pPr>
            <a:lvl6pPr lvl="5" algn="ctr">
              <a:lnSpc>
                <a:spcPct val="100000"/>
              </a:lnSpc>
              <a:spcBef>
                <a:spcPts val="0"/>
              </a:spcBef>
              <a:spcAft>
                <a:spcPts val="0"/>
              </a:spcAft>
              <a:buClr>
                <a:schemeClr val="dk1"/>
              </a:buClr>
              <a:buSzPts val="1400"/>
              <a:buNone/>
              <a:defRPr b="0">
                <a:solidFill>
                  <a:schemeClr val="dk1"/>
                </a:solidFill>
              </a:defRPr>
            </a:lvl6pPr>
            <a:lvl7pPr lvl="6" algn="ctr">
              <a:lnSpc>
                <a:spcPct val="100000"/>
              </a:lnSpc>
              <a:spcBef>
                <a:spcPts val="0"/>
              </a:spcBef>
              <a:spcAft>
                <a:spcPts val="0"/>
              </a:spcAft>
              <a:buClr>
                <a:schemeClr val="dk1"/>
              </a:buClr>
              <a:buSzPts val="1400"/>
              <a:buNone/>
              <a:defRPr b="0">
                <a:solidFill>
                  <a:schemeClr val="dk1"/>
                </a:solidFill>
              </a:defRPr>
            </a:lvl7pPr>
            <a:lvl8pPr lvl="7" algn="ctr">
              <a:lnSpc>
                <a:spcPct val="100000"/>
              </a:lnSpc>
              <a:spcBef>
                <a:spcPts val="0"/>
              </a:spcBef>
              <a:spcAft>
                <a:spcPts val="0"/>
              </a:spcAft>
              <a:buClr>
                <a:schemeClr val="dk1"/>
              </a:buClr>
              <a:buSzPts val="1400"/>
              <a:buNone/>
              <a:defRPr b="0">
                <a:solidFill>
                  <a:schemeClr val="dk1"/>
                </a:solidFill>
              </a:defRPr>
            </a:lvl8pPr>
            <a:lvl9pPr lvl="8" algn="ctr">
              <a:lnSpc>
                <a:spcPct val="100000"/>
              </a:lnSpc>
              <a:spcBef>
                <a:spcPts val="0"/>
              </a:spcBef>
              <a:spcAft>
                <a:spcPts val="0"/>
              </a:spcAft>
              <a:buClr>
                <a:schemeClr val="dk1"/>
              </a:buClr>
              <a:buSzPts val="1400"/>
              <a:buNone/>
              <a:defRPr b="0">
                <a:solidFill>
                  <a:schemeClr val="dk1"/>
                </a:solidFill>
              </a:defRPr>
            </a:lvl9pPr>
          </a:lstStyle>
          <a:p>
            <a:endParaRPr/>
          </a:p>
        </p:txBody>
      </p:sp>
      <p:sp>
        <p:nvSpPr>
          <p:cNvPr id="331" name="Google Shape;331;p33"/>
          <p:cNvSpPr txBox="1">
            <a:spLocks noGrp="1"/>
          </p:cNvSpPr>
          <p:nvPr>
            <p:ph type="subTitle" idx="4"/>
          </p:nvPr>
        </p:nvSpPr>
        <p:spPr>
          <a:xfrm>
            <a:off x="4961488" y="3336250"/>
            <a:ext cx="2907600" cy="92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b="0">
                <a:solidFill>
                  <a:schemeClr val="dk1"/>
                </a:solidFill>
              </a:defRPr>
            </a:lvl1pPr>
            <a:lvl2pPr lvl="1" algn="ctr">
              <a:lnSpc>
                <a:spcPct val="100000"/>
              </a:lnSpc>
              <a:spcBef>
                <a:spcPts val="0"/>
              </a:spcBef>
              <a:spcAft>
                <a:spcPts val="0"/>
              </a:spcAft>
              <a:buClr>
                <a:schemeClr val="dk1"/>
              </a:buClr>
              <a:buSzPts val="1400"/>
              <a:buNone/>
              <a:defRPr b="0">
                <a:solidFill>
                  <a:schemeClr val="dk1"/>
                </a:solidFill>
              </a:defRPr>
            </a:lvl2pPr>
            <a:lvl3pPr lvl="2" algn="ctr">
              <a:lnSpc>
                <a:spcPct val="100000"/>
              </a:lnSpc>
              <a:spcBef>
                <a:spcPts val="0"/>
              </a:spcBef>
              <a:spcAft>
                <a:spcPts val="0"/>
              </a:spcAft>
              <a:buClr>
                <a:schemeClr val="dk1"/>
              </a:buClr>
              <a:buSzPts val="1400"/>
              <a:buNone/>
              <a:defRPr b="0">
                <a:solidFill>
                  <a:schemeClr val="dk1"/>
                </a:solidFill>
              </a:defRPr>
            </a:lvl3pPr>
            <a:lvl4pPr lvl="3" algn="ctr">
              <a:lnSpc>
                <a:spcPct val="100000"/>
              </a:lnSpc>
              <a:spcBef>
                <a:spcPts val="0"/>
              </a:spcBef>
              <a:spcAft>
                <a:spcPts val="0"/>
              </a:spcAft>
              <a:buClr>
                <a:schemeClr val="dk1"/>
              </a:buClr>
              <a:buSzPts val="1400"/>
              <a:buNone/>
              <a:defRPr b="0">
                <a:solidFill>
                  <a:schemeClr val="dk1"/>
                </a:solidFill>
              </a:defRPr>
            </a:lvl4pPr>
            <a:lvl5pPr lvl="4" algn="ctr">
              <a:lnSpc>
                <a:spcPct val="100000"/>
              </a:lnSpc>
              <a:spcBef>
                <a:spcPts val="0"/>
              </a:spcBef>
              <a:spcAft>
                <a:spcPts val="0"/>
              </a:spcAft>
              <a:buClr>
                <a:schemeClr val="dk1"/>
              </a:buClr>
              <a:buSzPts val="1400"/>
              <a:buNone/>
              <a:defRPr b="0">
                <a:solidFill>
                  <a:schemeClr val="dk1"/>
                </a:solidFill>
              </a:defRPr>
            </a:lvl5pPr>
            <a:lvl6pPr lvl="5" algn="ctr">
              <a:lnSpc>
                <a:spcPct val="100000"/>
              </a:lnSpc>
              <a:spcBef>
                <a:spcPts val="0"/>
              </a:spcBef>
              <a:spcAft>
                <a:spcPts val="0"/>
              </a:spcAft>
              <a:buClr>
                <a:schemeClr val="dk1"/>
              </a:buClr>
              <a:buSzPts val="1400"/>
              <a:buNone/>
              <a:defRPr b="0">
                <a:solidFill>
                  <a:schemeClr val="dk1"/>
                </a:solidFill>
              </a:defRPr>
            </a:lvl6pPr>
            <a:lvl7pPr lvl="6" algn="ctr">
              <a:lnSpc>
                <a:spcPct val="100000"/>
              </a:lnSpc>
              <a:spcBef>
                <a:spcPts val="0"/>
              </a:spcBef>
              <a:spcAft>
                <a:spcPts val="0"/>
              </a:spcAft>
              <a:buClr>
                <a:schemeClr val="dk1"/>
              </a:buClr>
              <a:buSzPts val="1400"/>
              <a:buNone/>
              <a:defRPr b="0">
                <a:solidFill>
                  <a:schemeClr val="dk1"/>
                </a:solidFill>
              </a:defRPr>
            </a:lvl7pPr>
            <a:lvl8pPr lvl="7" algn="ctr">
              <a:lnSpc>
                <a:spcPct val="100000"/>
              </a:lnSpc>
              <a:spcBef>
                <a:spcPts val="0"/>
              </a:spcBef>
              <a:spcAft>
                <a:spcPts val="0"/>
              </a:spcAft>
              <a:buClr>
                <a:schemeClr val="dk1"/>
              </a:buClr>
              <a:buSzPts val="1400"/>
              <a:buNone/>
              <a:defRPr b="0">
                <a:solidFill>
                  <a:schemeClr val="dk1"/>
                </a:solidFill>
              </a:defRPr>
            </a:lvl8pPr>
            <a:lvl9pPr lvl="8" algn="ctr">
              <a:lnSpc>
                <a:spcPct val="100000"/>
              </a:lnSpc>
              <a:spcBef>
                <a:spcPts val="0"/>
              </a:spcBef>
              <a:spcAft>
                <a:spcPts val="0"/>
              </a:spcAft>
              <a:buClr>
                <a:schemeClr val="dk1"/>
              </a:buClr>
              <a:buSzPts val="1400"/>
              <a:buNone/>
              <a:defRPr b="0">
                <a:solidFill>
                  <a:schemeClr val="dk1"/>
                </a:solidFill>
              </a:defRPr>
            </a:lvl9pPr>
          </a:lstStyle>
          <a:p>
            <a:endParaRPr/>
          </a:p>
        </p:txBody>
      </p:sp>
      <p:sp>
        <p:nvSpPr>
          <p:cNvPr id="332" name="Google Shape;332;p33"/>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3" name="Google Shape;333;p33"/>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34" name="Google Shape;334;p33"/>
          <p:cNvPicPr preferRelativeResize="0"/>
          <p:nvPr/>
        </p:nvPicPr>
        <p:blipFill rotWithShape="1">
          <a:blip r:embed="rId2">
            <a:alphaModFix/>
          </a:blip>
          <a:srcRect t="46566"/>
          <a:stretch/>
        </p:blipFill>
        <p:spPr>
          <a:xfrm flipH="1">
            <a:off x="6723025" y="-455775"/>
            <a:ext cx="2828202" cy="856324"/>
          </a:xfrm>
          <a:prstGeom prst="rect">
            <a:avLst/>
          </a:prstGeom>
          <a:noFill/>
          <a:ln>
            <a:noFill/>
          </a:ln>
        </p:spPr>
      </p:pic>
      <p:pic>
        <p:nvPicPr>
          <p:cNvPr id="335" name="Google Shape;335;p33"/>
          <p:cNvPicPr preferRelativeResize="0"/>
          <p:nvPr/>
        </p:nvPicPr>
        <p:blipFill rotWithShape="1">
          <a:blip r:embed="rId2">
            <a:alphaModFix/>
          </a:blip>
          <a:srcRect t="46566"/>
          <a:stretch/>
        </p:blipFill>
        <p:spPr>
          <a:xfrm rot="10800000" flipH="1">
            <a:off x="138200" y="4387451"/>
            <a:ext cx="2828202" cy="8563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8" name="Google Shape;338;p34"/>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39" name="Google Shape;339;p34"/>
          <p:cNvPicPr preferRelativeResize="0"/>
          <p:nvPr/>
        </p:nvPicPr>
        <p:blipFill rotWithShape="1">
          <a:blip r:embed="rId2">
            <a:alphaModFix/>
          </a:blip>
          <a:srcRect/>
          <a:stretch/>
        </p:blipFill>
        <p:spPr>
          <a:xfrm rot="303971">
            <a:off x="-99894" y="4605647"/>
            <a:ext cx="3795614" cy="635757"/>
          </a:xfrm>
          <a:prstGeom prst="rect">
            <a:avLst/>
          </a:prstGeom>
          <a:noFill/>
          <a:ln>
            <a:noFill/>
          </a:ln>
        </p:spPr>
      </p:pic>
      <p:pic>
        <p:nvPicPr>
          <p:cNvPr id="340" name="Google Shape;340;p34"/>
          <p:cNvPicPr preferRelativeResize="0"/>
          <p:nvPr/>
        </p:nvPicPr>
        <p:blipFill rotWithShape="1">
          <a:blip r:embed="rId3">
            <a:alphaModFix/>
          </a:blip>
          <a:srcRect/>
          <a:stretch/>
        </p:blipFill>
        <p:spPr>
          <a:xfrm rot="-4008458">
            <a:off x="7157122" y="168311"/>
            <a:ext cx="628084" cy="65236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7">
    <p:spTree>
      <p:nvGrpSpPr>
        <p:cNvPr id="1" name="Shape 341"/>
        <p:cNvGrpSpPr/>
        <p:nvPr/>
      </p:nvGrpSpPr>
      <p:grpSpPr>
        <a:xfrm>
          <a:off x="0" y="0"/>
          <a:ext cx="0" cy="0"/>
          <a:chOff x="0" y="0"/>
          <a:chExt cx="0" cy="0"/>
        </a:xfrm>
      </p:grpSpPr>
      <p:sp>
        <p:nvSpPr>
          <p:cNvPr id="342" name="Google Shape;342;p35"/>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3" name="Google Shape;343;p35"/>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44" name="Google Shape;344;p35"/>
          <p:cNvPicPr preferRelativeResize="0"/>
          <p:nvPr/>
        </p:nvPicPr>
        <p:blipFill rotWithShape="1">
          <a:blip r:embed="rId2">
            <a:alphaModFix/>
          </a:blip>
          <a:srcRect/>
          <a:stretch/>
        </p:blipFill>
        <p:spPr>
          <a:xfrm rot="-1987784">
            <a:off x="6151060" y="4338556"/>
            <a:ext cx="3387256" cy="2095789"/>
          </a:xfrm>
          <a:prstGeom prst="rect">
            <a:avLst/>
          </a:prstGeom>
          <a:noFill/>
          <a:ln>
            <a:noFill/>
          </a:ln>
        </p:spPr>
      </p:pic>
      <p:pic>
        <p:nvPicPr>
          <p:cNvPr id="345" name="Google Shape;345;p35"/>
          <p:cNvPicPr preferRelativeResize="0"/>
          <p:nvPr/>
        </p:nvPicPr>
        <p:blipFill rotWithShape="1">
          <a:blip r:embed="rId3">
            <a:alphaModFix/>
          </a:blip>
          <a:srcRect t="9" b="8"/>
          <a:stretch/>
        </p:blipFill>
        <p:spPr>
          <a:xfrm rot="1849112" flipH="1">
            <a:off x="2093701" y="-804949"/>
            <a:ext cx="1972320" cy="13937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46"/>
        <p:cNvGrpSpPr/>
        <p:nvPr/>
      </p:nvGrpSpPr>
      <p:grpSpPr>
        <a:xfrm>
          <a:off x="0" y="0"/>
          <a:ext cx="0" cy="0"/>
          <a:chOff x="0" y="0"/>
          <a:chExt cx="0" cy="0"/>
        </a:xfrm>
      </p:grpSpPr>
      <p:sp>
        <p:nvSpPr>
          <p:cNvPr id="347" name="Google Shape;347;p36"/>
          <p:cNvSpPr txBox="1">
            <a:spLocks noGrp="1"/>
          </p:cNvSpPr>
          <p:nvPr>
            <p:ph type="subTitle" idx="1"/>
          </p:nvPr>
        </p:nvSpPr>
        <p:spPr>
          <a:xfrm>
            <a:off x="4514950" y="2467800"/>
            <a:ext cx="3595200" cy="73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8" name="Google Shape;348;p36"/>
          <p:cNvSpPr txBox="1">
            <a:spLocks noGrp="1"/>
          </p:cNvSpPr>
          <p:nvPr>
            <p:ph type="title"/>
          </p:nvPr>
        </p:nvSpPr>
        <p:spPr>
          <a:xfrm>
            <a:off x="4514950" y="1941000"/>
            <a:ext cx="3595200" cy="52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9" name="Google Shape;349;p36"/>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50" name="Google Shape;350;p36"/>
          <p:cNvPicPr preferRelativeResize="0"/>
          <p:nvPr/>
        </p:nvPicPr>
        <p:blipFill rotWithShape="1">
          <a:blip r:embed="rId2">
            <a:alphaModFix/>
          </a:blip>
          <a:srcRect t="46566"/>
          <a:stretch/>
        </p:blipFill>
        <p:spPr>
          <a:xfrm flipH="1">
            <a:off x="4939362" y="-468312"/>
            <a:ext cx="2828202" cy="856324"/>
          </a:xfrm>
          <a:prstGeom prst="rect">
            <a:avLst/>
          </a:prstGeom>
          <a:noFill/>
          <a:ln>
            <a:noFill/>
          </a:ln>
        </p:spPr>
      </p:pic>
      <p:pic>
        <p:nvPicPr>
          <p:cNvPr id="351" name="Google Shape;351;p36"/>
          <p:cNvPicPr preferRelativeResize="0"/>
          <p:nvPr/>
        </p:nvPicPr>
        <p:blipFill rotWithShape="1">
          <a:blip r:embed="rId3">
            <a:alphaModFix/>
          </a:blip>
          <a:srcRect/>
          <a:stretch/>
        </p:blipFill>
        <p:spPr>
          <a:xfrm rot="10800000" flipH="1">
            <a:off x="6605100" y="3676577"/>
            <a:ext cx="2618101" cy="15187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52"/>
        <p:cNvGrpSpPr/>
        <p:nvPr/>
      </p:nvGrpSpPr>
      <p:grpSpPr>
        <a:xfrm>
          <a:off x="0" y="0"/>
          <a:ext cx="0" cy="0"/>
          <a:chOff x="0" y="0"/>
          <a:chExt cx="0" cy="0"/>
        </a:xfrm>
      </p:grpSpPr>
      <p:sp>
        <p:nvSpPr>
          <p:cNvPr id="353" name="Google Shape;353;p37"/>
          <p:cNvSpPr txBox="1">
            <a:spLocks noGrp="1"/>
          </p:cNvSpPr>
          <p:nvPr>
            <p:ph type="subTitle" idx="1"/>
          </p:nvPr>
        </p:nvSpPr>
        <p:spPr>
          <a:xfrm>
            <a:off x="2209950" y="1289950"/>
            <a:ext cx="4724100" cy="28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Char char="●"/>
              <a:defRPr sz="140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54" name="Google Shape;354;p37"/>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5" name="Google Shape;355;p3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grpSp>
        <p:nvGrpSpPr>
          <p:cNvPr id="356" name="Google Shape;356;p37"/>
          <p:cNvGrpSpPr/>
          <p:nvPr/>
        </p:nvGrpSpPr>
        <p:grpSpPr>
          <a:xfrm>
            <a:off x="0" y="3964300"/>
            <a:ext cx="2033100" cy="1179200"/>
            <a:chOff x="0" y="3964300"/>
            <a:chExt cx="2033100" cy="1179200"/>
          </a:xfrm>
        </p:grpSpPr>
        <p:pic>
          <p:nvPicPr>
            <p:cNvPr id="357" name="Google Shape;357;p37"/>
            <p:cNvPicPr preferRelativeResize="0"/>
            <p:nvPr/>
          </p:nvPicPr>
          <p:blipFill rotWithShape="1">
            <a:blip r:embed="rId2">
              <a:alphaModFix/>
            </a:blip>
            <a:srcRect/>
            <a:stretch/>
          </p:blipFill>
          <p:spPr>
            <a:xfrm rot="10800000">
              <a:off x="0" y="3964300"/>
              <a:ext cx="2033100" cy="1179200"/>
            </a:xfrm>
            <a:prstGeom prst="rect">
              <a:avLst/>
            </a:prstGeom>
            <a:noFill/>
            <a:ln>
              <a:noFill/>
            </a:ln>
          </p:spPr>
        </p:pic>
        <p:pic>
          <p:nvPicPr>
            <p:cNvPr id="358" name="Google Shape;358;p37"/>
            <p:cNvPicPr preferRelativeResize="0"/>
            <p:nvPr/>
          </p:nvPicPr>
          <p:blipFill rotWithShape="1">
            <a:blip r:embed="rId3">
              <a:alphaModFix/>
            </a:blip>
            <a:srcRect/>
            <a:stretch/>
          </p:blipFill>
          <p:spPr>
            <a:xfrm rot="-2444461">
              <a:off x="540259" y="4181983"/>
              <a:ext cx="556716" cy="555292"/>
            </a:xfrm>
            <a:prstGeom prst="rect">
              <a:avLst/>
            </a:prstGeom>
            <a:noFill/>
            <a:ln>
              <a:noFill/>
            </a:ln>
          </p:spPr>
        </p:pic>
      </p:grpSp>
      <p:pic>
        <p:nvPicPr>
          <p:cNvPr id="359" name="Google Shape;359;p37"/>
          <p:cNvPicPr preferRelativeResize="0"/>
          <p:nvPr/>
        </p:nvPicPr>
        <p:blipFill rotWithShape="1">
          <a:blip r:embed="rId4">
            <a:alphaModFix/>
          </a:blip>
          <a:srcRect/>
          <a:stretch/>
        </p:blipFill>
        <p:spPr>
          <a:xfrm rot="-1970750">
            <a:off x="7543218" y="108052"/>
            <a:ext cx="677859" cy="948049"/>
          </a:xfrm>
          <a:prstGeom prst="rect">
            <a:avLst/>
          </a:prstGeom>
          <a:noFill/>
          <a:ln>
            <a:noFill/>
          </a:ln>
        </p:spPr>
      </p:pic>
      <p:pic>
        <p:nvPicPr>
          <p:cNvPr id="360" name="Google Shape;360;p37"/>
          <p:cNvPicPr preferRelativeResize="0"/>
          <p:nvPr/>
        </p:nvPicPr>
        <p:blipFill rotWithShape="1">
          <a:blip r:embed="rId5">
            <a:alphaModFix/>
          </a:blip>
          <a:srcRect/>
          <a:stretch/>
        </p:blipFill>
        <p:spPr>
          <a:xfrm rot="10800000">
            <a:off x="1709776" y="-191950"/>
            <a:ext cx="3293699" cy="551700"/>
          </a:xfrm>
          <a:prstGeom prst="rect">
            <a:avLst/>
          </a:prstGeom>
          <a:noFill/>
          <a:ln>
            <a:noFill/>
          </a:ln>
        </p:spPr>
      </p:pic>
      <p:pic>
        <p:nvPicPr>
          <p:cNvPr id="361" name="Google Shape;361;p37"/>
          <p:cNvPicPr preferRelativeResize="0"/>
          <p:nvPr/>
        </p:nvPicPr>
        <p:blipFill rotWithShape="1">
          <a:blip r:embed="rId6">
            <a:alphaModFix/>
          </a:blip>
          <a:srcRect/>
          <a:stretch/>
        </p:blipFill>
        <p:spPr>
          <a:xfrm>
            <a:off x="7933275" y="3554701"/>
            <a:ext cx="1655025" cy="24803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CUSTOM_8">
    <p:spTree>
      <p:nvGrpSpPr>
        <p:cNvPr id="1" name="Shape 362"/>
        <p:cNvGrpSpPr/>
        <p:nvPr/>
      </p:nvGrpSpPr>
      <p:grpSpPr>
        <a:xfrm>
          <a:off x="0" y="0"/>
          <a:ext cx="0" cy="0"/>
          <a:chOff x="0" y="0"/>
          <a:chExt cx="0" cy="0"/>
        </a:xfrm>
      </p:grpSpPr>
      <p:sp>
        <p:nvSpPr>
          <p:cNvPr id="363" name="Google Shape;363;p38"/>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4" name="Google Shape;364;p38"/>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65" name="Google Shape;365;p38"/>
          <p:cNvPicPr preferRelativeResize="0"/>
          <p:nvPr/>
        </p:nvPicPr>
        <p:blipFill rotWithShape="1">
          <a:blip r:embed="rId2">
            <a:alphaModFix/>
          </a:blip>
          <a:srcRect t="46566"/>
          <a:stretch/>
        </p:blipFill>
        <p:spPr>
          <a:xfrm>
            <a:off x="5303575" y="-266250"/>
            <a:ext cx="2828202" cy="856324"/>
          </a:xfrm>
          <a:prstGeom prst="rect">
            <a:avLst/>
          </a:prstGeom>
          <a:noFill/>
          <a:ln>
            <a:noFill/>
          </a:ln>
        </p:spPr>
      </p:pic>
      <p:pic>
        <p:nvPicPr>
          <p:cNvPr id="366" name="Google Shape;366;p38"/>
          <p:cNvPicPr preferRelativeResize="0"/>
          <p:nvPr/>
        </p:nvPicPr>
        <p:blipFill rotWithShape="1">
          <a:blip r:embed="rId3">
            <a:alphaModFix/>
          </a:blip>
          <a:srcRect/>
          <a:stretch/>
        </p:blipFill>
        <p:spPr>
          <a:xfrm rot="10800000" flipH="1">
            <a:off x="7705650" y="4377299"/>
            <a:ext cx="1633050" cy="94717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367"/>
        <p:cNvGrpSpPr/>
        <p:nvPr/>
      </p:nvGrpSpPr>
      <p:grpSpPr>
        <a:xfrm>
          <a:off x="0" y="0"/>
          <a:ext cx="0" cy="0"/>
          <a:chOff x="0" y="0"/>
          <a:chExt cx="0" cy="0"/>
        </a:xfrm>
      </p:grpSpPr>
      <p:sp>
        <p:nvSpPr>
          <p:cNvPr id="368" name="Google Shape;368;p39"/>
          <p:cNvSpPr txBox="1">
            <a:spLocks noGrp="1"/>
          </p:cNvSpPr>
          <p:nvPr>
            <p:ph type="subTitle" idx="1"/>
          </p:nvPr>
        </p:nvSpPr>
        <p:spPr>
          <a:xfrm>
            <a:off x="1119750" y="2396400"/>
            <a:ext cx="3604800" cy="877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9" name="Google Shape;369;p39"/>
          <p:cNvSpPr txBox="1">
            <a:spLocks noGrp="1"/>
          </p:cNvSpPr>
          <p:nvPr>
            <p:ph type="title"/>
          </p:nvPr>
        </p:nvSpPr>
        <p:spPr>
          <a:xfrm>
            <a:off x="1119675" y="1869600"/>
            <a:ext cx="3604800" cy="526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3000" b="0">
                <a:latin typeface="Archivo Black"/>
                <a:ea typeface="Archivo Black"/>
                <a:cs typeface="Archivo Black"/>
                <a:sym typeface="Archiv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0" name="Google Shape;370;p39"/>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pic>
        <p:nvPicPr>
          <p:cNvPr id="371" name="Google Shape;371;p39"/>
          <p:cNvPicPr preferRelativeResize="0"/>
          <p:nvPr/>
        </p:nvPicPr>
        <p:blipFill rotWithShape="1">
          <a:blip r:embed="rId2">
            <a:alphaModFix/>
          </a:blip>
          <a:srcRect/>
          <a:stretch/>
        </p:blipFill>
        <p:spPr>
          <a:xfrm rot="10800000">
            <a:off x="-2" y="3531475"/>
            <a:ext cx="2778926" cy="1612025"/>
          </a:xfrm>
          <a:prstGeom prst="rect">
            <a:avLst/>
          </a:prstGeom>
          <a:noFill/>
          <a:ln>
            <a:noFill/>
          </a:ln>
        </p:spPr>
      </p:pic>
      <p:grpSp>
        <p:nvGrpSpPr>
          <p:cNvPr id="372" name="Google Shape;372;p39"/>
          <p:cNvGrpSpPr/>
          <p:nvPr/>
        </p:nvGrpSpPr>
        <p:grpSpPr>
          <a:xfrm>
            <a:off x="7293650" y="-769125"/>
            <a:ext cx="2818500" cy="2820900"/>
            <a:chOff x="7293650" y="-769125"/>
            <a:chExt cx="2818500" cy="2820900"/>
          </a:xfrm>
        </p:grpSpPr>
        <p:pic>
          <p:nvPicPr>
            <p:cNvPr id="373" name="Google Shape;373;p39"/>
            <p:cNvPicPr preferRelativeResize="0"/>
            <p:nvPr/>
          </p:nvPicPr>
          <p:blipFill rotWithShape="1">
            <a:blip r:embed="rId3">
              <a:alphaModFix/>
            </a:blip>
            <a:srcRect/>
            <a:stretch/>
          </p:blipFill>
          <p:spPr>
            <a:xfrm rot="-5400000">
              <a:off x="7292450" y="-767925"/>
              <a:ext cx="2820900" cy="2818500"/>
            </a:xfrm>
            <a:prstGeom prst="blockArc">
              <a:avLst>
                <a:gd name="adj1" fmla="val 10800000"/>
                <a:gd name="adj2" fmla="val 21059305"/>
                <a:gd name="adj3" fmla="val 9842"/>
              </a:avLst>
            </a:prstGeom>
            <a:noFill/>
            <a:ln>
              <a:noFill/>
            </a:ln>
          </p:spPr>
        </p:pic>
        <p:pic>
          <p:nvPicPr>
            <p:cNvPr id="374" name="Google Shape;374;p39"/>
            <p:cNvPicPr preferRelativeResize="0"/>
            <p:nvPr/>
          </p:nvPicPr>
          <p:blipFill rotWithShape="1">
            <a:blip r:embed="rId3">
              <a:alphaModFix/>
            </a:blip>
            <a:srcRect/>
            <a:stretch/>
          </p:blipFill>
          <p:spPr>
            <a:xfrm rot="-5400000">
              <a:off x="7797575" y="-400425"/>
              <a:ext cx="2085300" cy="2083500"/>
            </a:xfrm>
            <a:prstGeom prst="blockArc">
              <a:avLst>
                <a:gd name="adj1" fmla="val 10800000"/>
                <a:gd name="adj2" fmla="val 21059305"/>
                <a:gd name="adj3" fmla="val 9842"/>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75"/>
        <p:cNvGrpSpPr/>
        <p:nvPr/>
      </p:nvGrpSpPr>
      <p:grpSpPr>
        <a:xfrm>
          <a:off x="0" y="0"/>
          <a:ext cx="0" cy="0"/>
          <a:chOff x="0" y="0"/>
          <a:chExt cx="0" cy="0"/>
        </a:xfrm>
      </p:grpSpPr>
      <p:sp>
        <p:nvSpPr>
          <p:cNvPr id="376" name="Google Shape;376;p40"/>
          <p:cNvSpPr txBox="1">
            <a:spLocks noGrp="1"/>
          </p:cNvSpPr>
          <p:nvPr>
            <p:ph type="ctrTitle"/>
          </p:nvPr>
        </p:nvSpPr>
        <p:spPr>
          <a:xfrm>
            <a:off x="4056475" y="632950"/>
            <a:ext cx="4284000" cy="85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77" name="Google Shape;377;p40"/>
          <p:cNvSpPr txBox="1">
            <a:spLocks noGrp="1"/>
          </p:cNvSpPr>
          <p:nvPr>
            <p:ph type="subTitle" idx="1"/>
          </p:nvPr>
        </p:nvSpPr>
        <p:spPr>
          <a:xfrm>
            <a:off x="4051600" y="1520975"/>
            <a:ext cx="4293900" cy="112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78" name="Google Shape;378;p40"/>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379" name="Google Shape;379;p40"/>
          <p:cNvSpPr txBox="1">
            <a:spLocks noGrp="1"/>
          </p:cNvSpPr>
          <p:nvPr>
            <p:ph type="subTitle" idx="2"/>
          </p:nvPr>
        </p:nvSpPr>
        <p:spPr>
          <a:xfrm>
            <a:off x="156675" y="102875"/>
            <a:ext cx="13239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Archivo"/>
              <a:buNone/>
              <a:defRPr sz="1400">
                <a:latin typeface="Archivo Black"/>
                <a:ea typeface="Archivo Black"/>
                <a:cs typeface="Archivo Black"/>
                <a:sym typeface="Archivo Black"/>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80" name="Google Shape;380;p40"/>
          <p:cNvSpPr txBox="1">
            <a:spLocks noGrp="1"/>
          </p:cNvSpPr>
          <p:nvPr>
            <p:ph type="subTitle" idx="3"/>
          </p:nvPr>
        </p:nvSpPr>
        <p:spPr>
          <a:xfrm rot="-5400000">
            <a:off x="-54907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sp>
        <p:nvSpPr>
          <p:cNvPr id="381" name="Google Shape;381;p40"/>
          <p:cNvSpPr txBox="1">
            <a:spLocks noGrp="1"/>
          </p:cNvSpPr>
          <p:nvPr>
            <p:ph type="subTitle" idx="4"/>
          </p:nvPr>
        </p:nvSpPr>
        <p:spPr>
          <a:xfrm rot="5400000">
            <a:off x="7937925" y="2404263"/>
            <a:ext cx="1754100" cy="34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Archivo"/>
              <a:buNone/>
              <a:defRPr sz="1000" b="1">
                <a:latin typeface="Archivo"/>
                <a:ea typeface="Archivo"/>
                <a:cs typeface="Archivo"/>
                <a:sym typeface="Archivo"/>
              </a:defRPr>
            </a:lvl1pPr>
            <a:lvl2pPr lvl="1" algn="l">
              <a:lnSpc>
                <a:spcPct val="115000"/>
              </a:lnSpc>
              <a:spcBef>
                <a:spcPts val="0"/>
              </a:spcBef>
              <a:spcAft>
                <a:spcPts val="0"/>
              </a:spcAft>
              <a:buSzPts val="1400"/>
              <a:buFont typeface="Archivo"/>
              <a:buNone/>
              <a:defRPr b="1">
                <a:latin typeface="Archivo"/>
                <a:ea typeface="Archivo"/>
                <a:cs typeface="Archivo"/>
                <a:sym typeface="Archivo"/>
              </a:defRPr>
            </a:lvl2pPr>
            <a:lvl3pPr lvl="2" algn="l">
              <a:lnSpc>
                <a:spcPct val="115000"/>
              </a:lnSpc>
              <a:spcBef>
                <a:spcPts val="0"/>
              </a:spcBef>
              <a:spcAft>
                <a:spcPts val="0"/>
              </a:spcAft>
              <a:buSzPts val="1400"/>
              <a:buFont typeface="Archivo"/>
              <a:buNone/>
              <a:defRPr b="1">
                <a:latin typeface="Archivo"/>
                <a:ea typeface="Archivo"/>
                <a:cs typeface="Archivo"/>
                <a:sym typeface="Archivo"/>
              </a:defRPr>
            </a:lvl3pPr>
            <a:lvl4pPr lvl="3" algn="l">
              <a:lnSpc>
                <a:spcPct val="115000"/>
              </a:lnSpc>
              <a:spcBef>
                <a:spcPts val="0"/>
              </a:spcBef>
              <a:spcAft>
                <a:spcPts val="0"/>
              </a:spcAft>
              <a:buSzPts val="1400"/>
              <a:buFont typeface="Archivo"/>
              <a:buNone/>
              <a:defRPr b="1">
                <a:latin typeface="Archivo"/>
                <a:ea typeface="Archivo"/>
                <a:cs typeface="Archivo"/>
                <a:sym typeface="Archivo"/>
              </a:defRPr>
            </a:lvl4pPr>
            <a:lvl5pPr lvl="4" algn="l">
              <a:lnSpc>
                <a:spcPct val="115000"/>
              </a:lnSpc>
              <a:spcBef>
                <a:spcPts val="0"/>
              </a:spcBef>
              <a:spcAft>
                <a:spcPts val="0"/>
              </a:spcAft>
              <a:buSzPts val="1400"/>
              <a:buFont typeface="Archivo"/>
              <a:buNone/>
              <a:defRPr b="1">
                <a:latin typeface="Archivo"/>
                <a:ea typeface="Archivo"/>
                <a:cs typeface="Archivo"/>
                <a:sym typeface="Archivo"/>
              </a:defRPr>
            </a:lvl5pPr>
            <a:lvl6pPr lvl="5" algn="l">
              <a:lnSpc>
                <a:spcPct val="115000"/>
              </a:lnSpc>
              <a:spcBef>
                <a:spcPts val="0"/>
              </a:spcBef>
              <a:spcAft>
                <a:spcPts val="0"/>
              </a:spcAft>
              <a:buSzPts val="1400"/>
              <a:buFont typeface="Archivo"/>
              <a:buNone/>
              <a:defRPr b="1">
                <a:latin typeface="Archivo"/>
                <a:ea typeface="Archivo"/>
                <a:cs typeface="Archivo"/>
                <a:sym typeface="Archivo"/>
              </a:defRPr>
            </a:lvl6pPr>
            <a:lvl7pPr lvl="6" algn="l">
              <a:lnSpc>
                <a:spcPct val="115000"/>
              </a:lnSpc>
              <a:spcBef>
                <a:spcPts val="0"/>
              </a:spcBef>
              <a:spcAft>
                <a:spcPts val="0"/>
              </a:spcAft>
              <a:buSzPts val="1400"/>
              <a:buFont typeface="Archivo"/>
              <a:buNone/>
              <a:defRPr b="1">
                <a:latin typeface="Archivo"/>
                <a:ea typeface="Archivo"/>
                <a:cs typeface="Archivo"/>
                <a:sym typeface="Archivo"/>
              </a:defRPr>
            </a:lvl7pPr>
            <a:lvl8pPr lvl="7" algn="l">
              <a:lnSpc>
                <a:spcPct val="115000"/>
              </a:lnSpc>
              <a:spcBef>
                <a:spcPts val="0"/>
              </a:spcBef>
              <a:spcAft>
                <a:spcPts val="0"/>
              </a:spcAft>
              <a:buSzPts val="1400"/>
              <a:buFont typeface="Archivo"/>
              <a:buNone/>
              <a:defRPr b="1">
                <a:latin typeface="Archivo"/>
                <a:ea typeface="Archivo"/>
                <a:cs typeface="Archivo"/>
                <a:sym typeface="Archivo"/>
              </a:defRPr>
            </a:lvl8pPr>
            <a:lvl9pPr lvl="8" algn="l">
              <a:lnSpc>
                <a:spcPct val="115000"/>
              </a:lnSpc>
              <a:spcBef>
                <a:spcPts val="0"/>
              </a:spcBef>
              <a:spcAft>
                <a:spcPts val="0"/>
              </a:spcAft>
              <a:buSzPts val="1400"/>
              <a:buFont typeface="Archivo"/>
              <a:buNone/>
              <a:defRPr b="1">
                <a:latin typeface="Archivo"/>
                <a:ea typeface="Archivo"/>
                <a:cs typeface="Archivo"/>
                <a:sym typeface="Archivo"/>
              </a:defRPr>
            </a:lvl9pPr>
          </a:lstStyle>
          <a:p>
            <a:endParaRPr/>
          </a:p>
        </p:txBody>
      </p:sp>
      <p:grpSp>
        <p:nvGrpSpPr>
          <p:cNvPr id="382" name="Google Shape;382;p40"/>
          <p:cNvGrpSpPr/>
          <p:nvPr/>
        </p:nvGrpSpPr>
        <p:grpSpPr>
          <a:xfrm>
            <a:off x="6797875" y="0"/>
            <a:ext cx="2346126" cy="1360750"/>
            <a:chOff x="6797875" y="0"/>
            <a:chExt cx="2346126" cy="1360750"/>
          </a:xfrm>
        </p:grpSpPr>
        <p:pic>
          <p:nvPicPr>
            <p:cNvPr id="383" name="Google Shape;383;p40"/>
            <p:cNvPicPr preferRelativeResize="0"/>
            <p:nvPr/>
          </p:nvPicPr>
          <p:blipFill rotWithShape="1">
            <a:blip r:embed="rId2">
              <a:alphaModFix/>
            </a:blip>
            <a:srcRect/>
            <a:stretch/>
          </p:blipFill>
          <p:spPr>
            <a:xfrm>
              <a:off x="6797875" y="0"/>
              <a:ext cx="2346126" cy="1360750"/>
            </a:xfrm>
            <a:prstGeom prst="rect">
              <a:avLst/>
            </a:prstGeom>
            <a:noFill/>
            <a:ln>
              <a:noFill/>
            </a:ln>
          </p:spPr>
        </p:pic>
        <p:pic>
          <p:nvPicPr>
            <p:cNvPr id="384" name="Google Shape;384;p40"/>
            <p:cNvPicPr preferRelativeResize="0"/>
            <p:nvPr/>
          </p:nvPicPr>
          <p:blipFill rotWithShape="1">
            <a:blip r:embed="rId3">
              <a:alphaModFix/>
            </a:blip>
            <a:srcRect/>
            <a:stretch/>
          </p:blipFill>
          <p:spPr>
            <a:xfrm>
              <a:off x="7626236" y="0"/>
              <a:ext cx="1517764" cy="880300"/>
            </a:xfrm>
            <a:prstGeom prst="rect">
              <a:avLst/>
            </a:prstGeom>
            <a:noFill/>
            <a:ln>
              <a:noFill/>
            </a:ln>
          </p:spPr>
        </p:pic>
      </p:grpSp>
      <p:sp>
        <p:nvSpPr>
          <p:cNvPr id="385" name="Google Shape;385;p40"/>
          <p:cNvSpPr txBox="1"/>
          <p:nvPr/>
        </p:nvSpPr>
        <p:spPr>
          <a:xfrm>
            <a:off x="4540750" y="3971000"/>
            <a:ext cx="3315600" cy="5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100"/>
              <a:buFont typeface="Arial"/>
              <a:buNone/>
            </a:pPr>
            <a:r>
              <a:rPr lang="zh-CN" sz="1100" b="0" i="0" u="none" strike="noStrike" cap="none">
                <a:solidFill>
                  <a:schemeClr val="dk1"/>
                </a:solidFill>
                <a:latin typeface="Archivo"/>
                <a:ea typeface="Archivo"/>
                <a:cs typeface="Archivo"/>
                <a:sym typeface="Archivo"/>
              </a:rPr>
              <a:t>CREDITS: This presentation template was created by </a:t>
            </a:r>
            <a:r>
              <a:rPr lang="zh-CN" sz="1100" b="1" i="0" u="none" strike="noStrike" cap="none">
                <a:solidFill>
                  <a:schemeClr val="hlink"/>
                </a:solidFill>
                <a:uFill>
                  <a:noFill/>
                </a:uFill>
                <a:latin typeface="Archivo"/>
                <a:ea typeface="Archivo"/>
                <a:cs typeface="Archivo"/>
                <a:sym typeface="Archivo"/>
                <a:hlinkClick r:id="rId4"/>
              </a:rPr>
              <a:t>Slidesgo</a:t>
            </a:r>
            <a:r>
              <a:rPr lang="zh-CN" sz="1100" b="0" i="0" u="none" strike="noStrike" cap="none">
                <a:solidFill>
                  <a:schemeClr val="dk1"/>
                </a:solidFill>
                <a:latin typeface="Archivo"/>
                <a:ea typeface="Archivo"/>
                <a:cs typeface="Archivo"/>
                <a:sym typeface="Archivo"/>
              </a:rPr>
              <a:t>, including icons by </a:t>
            </a:r>
            <a:r>
              <a:rPr lang="zh-CN" sz="1100" b="1" i="0" u="none" strike="noStrike" cap="none">
                <a:solidFill>
                  <a:schemeClr val="hlink"/>
                </a:solidFill>
                <a:uFill>
                  <a:noFill/>
                </a:uFill>
                <a:latin typeface="Archivo"/>
                <a:ea typeface="Archivo"/>
                <a:cs typeface="Archivo"/>
                <a:sym typeface="Archivo"/>
                <a:hlinkClick r:id="rId5"/>
              </a:rPr>
              <a:t>Flaticon</a:t>
            </a:r>
            <a:r>
              <a:rPr lang="zh-CN" sz="1100" b="0" i="0" u="none" strike="noStrike" cap="none">
                <a:solidFill>
                  <a:schemeClr val="dk1"/>
                </a:solidFill>
                <a:latin typeface="Archivo"/>
                <a:ea typeface="Archivo"/>
                <a:cs typeface="Archivo"/>
                <a:sym typeface="Archivo"/>
              </a:rPr>
              <a:t> and infographics &amp; images by </a:t>
            </a:r>
            <a:r>
              <a:rPr lang="zh-CN" sz="1100" b="1" i="0" u="none" strike="noStrike" cap="none">
                <a:solidFill>
                  <a:schemeClr val="hlink"/>
                </a:solidFill>
                <a:uFill>
                  <a:noFill/>
                </a:uFill>
                <a:latin typeface="Archivo"/>
                <a:ea typeface="Archivo"/>
                <a:cs typeface="Archivo"/>
                <a:sym typeface="Archivo"/>
                <a:hlinkClick r:id="rId6"/>
              </a:rPr>
              <a:t>Freepik</a:t>
            </a:r>
            <a:endParaRPr sz="1100" b="1" i="0" u="none" strike="noStrike" cap="none">
              <a:solidFill>
                <a:schemeClr val="dk1"/>
              </a:solidFill>
              <a:latin typeface="Archivo"/>
              <a:ea typeface="Archivo"/>
              <a:cs typeface="Archivo"/>
              <a:sym typeface="Archiv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386"/>
        <p:cNvGrpSpPr/>
        <p:nvPr/>
      </p:nvGrpSpPr>
      <p:grpSpPr>
        <a:xfrm>
          <a:off x="0" y="0"/>
          <a:ext cx="0" cy="0"/>
          <a:chOff x="0" y="0"/>
          <a:chExt cx="0" cy="0"/>
        </a:xfrm>
      </p:grpSpPr>
      <p:sp>
        <p:nvSpPr>
          <p:cNvPr id="387" name="Google Shape;387;p41"/>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388" name="Google Shape;388;p41"/>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89" name="Google Shape;389;p41"/>
          <p:cNvSpPr txBox="1">
            <a:spLocks noGrp="1"/>
          </p:cNvSpPr>
          <p:nvPr>
            <p:ph type="subTitle" idx="1"/>
          </p:nvPr>
        </p:nvSpPr>
        <p:spPr>
          <a:xfrm>
            <a:off x="720000" y="1166225"/>
            <a:ext cx="42225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720000" y="542450"/>
            <a:ext cx="7704000" cy="52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000" b="0">
                <a:latin typeface="Archivo Black"/>
                <a:ea typeface="Archivo Black"/>
                <a:cs typeface="Archivo Black"/>
                <a:sym typeface="Archivo Black"/>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92" name="Google Shape;392;p42"/>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chivo Black"/>
                <a:ea typeface="Archivo Black"/>
                <a:cs typeface="Archivo Black"/>
                <a:sym typeface="Archivo Black"/>
              </a:defRPr>
            </a:lvl9pPr>
          </a:lstStyle>
          <a:p>
            <a:pPr marL="0" lvl="0" indent="0" algn="r" rtl="0">
              <a:spcBef>
                <a:spcPts val="0"/>
              </a:spcBef>
              <a:spcAft>
                <a:spcPts val="0"/>
              </a:spcAft>
              <a:buNone/>
            </a:pPr>
            <a:fld id="{00000000-1234-1234-1234-123412341234}" type="slidenum">
              <a:rPr lang="zh-CN"/>
              <a:t>‹#›</a:t>
            </a:fld>
            <a:endParaRPr/>
          </a:p>
        </p:txBody>
      </p:sp>
      <p:sp>
        <p:nvSpPr>
          <p:cNvPr id="393" name="Google Shape;393;p42"/>
          <p:cNvSpPr txBox="1">
            <a:spLocks noGrp="1"/>
          </p:cNvSpPr>
          <p:nvPr>
            <p:ph type="subTitle" idx="1"/>
          </p:nvPr>
        </p:nvSpPr>
        <p:spPr>
          <a:xfrm>
            <a:off x="720000" y="1166225"/>
            <a:ext cx="3852000" cy="3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394" name="Google Shape;394;p42"/>
          <p:cNvSpPr txBox="1">
            <a:spLocks noGrp="1"/>
          </p:cNvSpPr>
          <p:nvPr>
            <p:ph type="subTitle" idx="2"/>
          </p:nvPr>
        </p:nvSpPr>
        <p:spPr>
          <a:xfrm>
            <a:off x="4572000" y="1166225"/>
            <a:ext cx="3852000" cy="3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1000"/>
              </a:spcBef>
              <a:spcAft>
                <a:spcPts val="0"/>
              </a:spcAft>
              <a:buSzPts val="1400"/>
              <a:buChar char="●"/>
              <a:defRPr sz="12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pic>
        <p:nvPicPr>
          <p:cNvPr id="395" name="Google Shape;395;p42"/>
          <p:cNvPicPr preferRelativeResize="0"/>
          <p:nvPr/>
        </p:nvPicPr>
        <p:blipFill rotWithShape="1">
          <a:blip r:embed="rId2">
            <a:alphaModFix/>
          </a:blip>
          <a:srcRect/>
          <a:stretch/>
        </p:blipFill>
        <p:spPr>
          <a:xfrm rot="-3632765">
            <a:off x="7241823" y="185851"/>
            <a:ext cx="632818" cy="657301"/>
          </a:xfrm>
          <a:prstGeom prst="rect">
            <a:avLst/>
          </a:prstGeom>
          <a:noFill/>
          <a:ln>
            <a:noFill/>
          </a:ln>
        </p:spPr>
      </p:pic>
      <p:grpSp>
        <p:nvGrpSpPr>
          <p:cNvPr id="396" name="Google Shape;396;p42"/>
          <p:cNvGrpSpPr/>
          <p:nvPr/>
        </p:nvGrpSpPr>
        <p:grpSpPr>
          <a:xfrm>
            <a:off x="7012424" y="4074815"/>
            <a:ext cx="3118828" cy="2529281"/>
            <a:chOff x="7012424" y="4074815"/>
            <a:chExt cx="3118828" cy="2529281"/>
          </a:xfrm>
        </p:grpSpPr>
        <p:pic>
          <p:nvPicPr>
            <p:cNvPr id="397" name="Google Shape;397;p42"/>
            <p:cNvPicPr preferRelativeResize="0"/>
            <p:nvPr/>
          </p:nvPicPr>
          <p:blipFill rotWithShape="1">
            <a:blip r:embed="rId3">
              <a:alphaModFix/>
            </a:blip>
            <a:srcRect t="19" b="19"/>
            <a:stretch/>
          </p:blipFill>
          <p:spPr>
            <a:xfrm rot="-1134710">
              <a:off x="7867887" y="4344348"/>
              <a:ext cx="1994676" cy="1990216"/>
            </a:xfrm>
            <a:prstGeom prst="blockArc">
              <a:avLst>
                <a:gd name="adj1" fmla="val 10800000"/>
                <a:gd name="adj2" fmla="val 33783"/>
                <a:gd name="adj3" fmla="val 9533"/>
              </a:avLst>
            </a:prstGeom>
            <a:noFill/>
            <a:ln>
              <a:noFill/>
            </a:ln>
          </p:spPr>
        </p:pic>
        <p:pic>
          <p:nvPicPr>
            <p:cNvPr id="398" name="Google Shape;398;p42"/>
            <p:cNvPicPr preferRelativeResize="0"/>
            <p:nvPr/>
          </p:nvPicPr>
          <p:blipFill rotWithShape="1">
            <a:blip r:embed="rId4">
              <a:alphaModFix/>
            </a:blip>
            <a:srcRect l="59144" r="7523"/>
            <a:stretch/>
          </p:blipFill>
          <p:spPr>
            <a:xfrm rot="-5400000">
              <a:off x="7639175" y="3910475"/>
              <a:ext cx="266700" cy="1520201"/>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399"/>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00"/>
        <p:cNvGrpSpPr/>
        <p:nvPr/>
      </p:nvGrpSpPr>
      <p:grpSpPr>
        <a:xfrm>
          <a:off x="0" y="0"/>
          <a:ext cx="0" cy="0"/>
          <a:chOff x="0" y="0"/>
          <a:chExt cx="0" cy="0"/>
        </a:xfrm>
      </p:grpSpPr>
      <p:pic>
        <p:nvPicPr>
          <p:cNvPr id="401" name="Google Shape;401;p44"/>
          <p:cNvPicPr preferRelativeResize="0"/>
          <p:nvPr/>
        </p:nvPicPr>
        <p:blipFill rotWithShape="1">
          <a:blip r:embed="rId2">
            <a:alphaModFix/>
          </a:blip>
          <a:srcRect/>
          <a:stretch/>
        </p:blipFill>
        <p:spPr>
          <a:xfrm rot="11">
            <a:off x="1769148" y="4323063"/>
            <a:ext cx="5382524" cy="901582"/>
          </a:xfrm>
          <a:prstGeom prst="rect">
            <a:avLst/>
          </a:prstGeom>
          <a:noFill/>
          <a:ln>
            <a:noFill/>
          </a:ln>
        </p:spPr>
      </p:pic>
      <p:pic>
        <p:nvPicPr>
          <p:cNvPr id="402" name="Google Shape;402;p44"/>
          <p:cNvPicPr preferRelativeResize="0"/>
          <p:nvPr/>
        </p:nvPicPr>
        <p:blipFill rotWithShape="1">
          <a:blip r:embed="rId3">
            <a:alphaModFix/>
          </a:blip>
          <a:srcRect/>
          <a:stretch/>
        </p:blipFill>
        <p:spPr>
          <a:xfrm rot="-4008458">
            <a:off x="217397" y="168336"/>
            <a:ext cx="628084" cy="65236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CUSTOM_3">
    <p:spTree>
      <p:nvGrpSpPr>
        <p:cNvPr id="1" name="Shape 403"/>
        <p:cNvGrpSpPr/>
        <p:nvPr/>
      </p:nvGrpSpPr>
      <p:grpSpPr>
        <a:xfrm>
          <a:off x="0" y="0"/>
          <a:ext cx="0" cy="0"/>
          <a:chOff x="0" y="0"/>
          <a:chExt cx="0" cy="0"/>
        </a:xfrm>
      </p:grpSpPr>
      <p:pic>
        <p:nvPicPr>
          <p:cNvPr id="404" name="Google Shape;404;p45"/>
          <p:cNvPicPr preferRelativeResize="0"/>
          <p:nvPr/>
        </p:nvPicPr>
        <p:blipFill rotWithShape="1">
          <a:blip r:embed="rId2">
            <a:alphaModFix/>
          </a:blip>
          <a:srcRect/>
          <a:stretch/>
        </p:blipFill>
        <p:spPr>
          <a:xfrm rot="10800000" flipH="1">
            <a:off x="6441273" y="3579100"/>
            <a:ext cx="2778926" cy="1612025"/>
          </a:xfrm>
          <a:prstGeom prst="rect">
            <a:avLst/>
          </a:prstGeom>
          <a:noFill/>
          <a:ln>
            <a:noFill/>
          </a:ln>
        </p:spPr>
      </p:pic>
      <p:grpSp>
        <p:nvGrpSpPr>
          <p:cNvPr id="405" name="Google Shape;405;p45"/>
          <p:cNvGrpSpPr/>
          <p:nvPr/>
        </p:nvGrpSpPr>
        <p:grpSpPr>
          <a:xfrm>
            <a:off x="289727" y="3665201"/>
            <a:ext cx="2303278" cy="2305239"/>
            <a:chOff x="7293650" y="-769125"/>
            <a:chExt cx="2818500" cy="2820900"/>
          </a:xfrm>
        </p:grpSpPr>
        <p:pic>
          <p:nvPicPr>
            <p:cNvPr id="406" name="Google Shape;406;p45"/>
            <p:cNvPicPr preferRelativeResize="0"/>
            <p:nvPr/>
          </p:nvPicPr>
          <p:blipFill rotWithShape="1">
            <a:blip r:embed="rId3">
              <a:alphaModFix/>
            </a:blip>
            <a:srcRect/>
            <a:stretch/>
          </p:blipFill>
          <p:spPr>
            <a:xfrm rot="-5400000">
              <a:off x="7292450" y="-767925"/>
              <a:ext cx="2820900" cy="2818500"/>
            </a:xfrm>
            <a:prstGeom prst="blockArc">
              <a:avLst>
                <a:gd name="adj1" fmla="val 10800000"/>
                <a:gd name="adj2" fmla="val 21059305"/>
                <a:gd name="adj3" fmla="val 9842"/>
              </a:avLst>
            </a:prstGeom>
            <a:noFill/>
            <a:ln>
              <a:noFill/>
            </a:ln>
          </p:spPr>
        </p:pic>
        <p:pic>
          <p:nvPicPr>
            <p:cNvPr id="407" name="Google Shape;407;p45"/>
            <p:cNvPicPr preferRelativeResize="0"/>
            <p:nvPr/>
          </p:nvPicPr>
          <p:blipFill rotWithShape="1">
            <a:blip r:embed="rId3">
              <a:alphaModFix/>
            </a:blip>
            <a:srcRect/>
            <a:stretch/>
          </p:blipFill>
          <p:spPr>
            <a:xfrm rot="-5400000">
              <a:off x="7797575" y="-400425"/>
              <a:ext cx="2085300" cy="2083500"/>
            </a:xfrm>
            <a:prstGeom prst="blockArc">
              <a:avLst>
                <a:gd name="adj1" fmla="val 10800000"/>
                <a:gd name="adj2" fmla="val 21059305"/>
                <a:gd name="adj3" fmla="val 9842"/>
              </a:avLst>
            </a:prstGeom>
            <a:noFill/>
            <a:ln>
              <a:noFill/>
            </a:ln>
          </p:spPr>
        </p:pic>
      </p:grpSp>
      <p:pic>
        <p:nvPicPr>
          <p:cNvPr id="408" name="Google Shape;408;p45"/>
          <p:cNvPicPr preferRelativeResize="0"/>
          <p:nvPr/>
        </p:nvPicPr>
        <p:blipFill rotWithShape="1">
          <a:blip r:embed="rId2">
            <a:alphaModFix/>
          </a:blip>
          <a:srcRect/>
          <a:stretch/>
        </p:blipFill>
        <p:spPr>
          <a:xfrm flipH="1">
            <a:off x="-60527" y="-66675"/>
            <a:ext cx="2778926" cy="16120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2">
  <p:cSld name="CUSTOM_4">
    <p:spTree>
      <p:nvGrpSpPr>
        <p:cNvPr id="1" name="Shape 409"/>
        <p:cNvGrpSpPr/>
        <p:nvPr/>
      </p:nvGrpSpPr>
      <p:grpSpPr>
        <a:xfrm>
          <a:off x="0" y="0"/>
          <a:ext cx="0" cy="0"/>
          <a:chOff x="0" y="0"/>
          <a:chExt cx="0" cy="0"/>
        </a:xfrm>
      </p:grpSpPr>
      <p:grpSp>
        <p:nvGrpSpPr>
          <p:cNvPr id="410" name="Google Shape;410;p46"/>
          <p:cNvGrpSpPr/>
          <p:nvPr/>
        </p:nvGrpSpPr>
        <p:grpSpPr>
          <a:xfrm>
            <a:off x="6799991" y="3684551"/>
            <a:ext cx="2344001" cy="1535136"/>
            <a:chOff x="6799991" y="3608351"/>
            <a:chExt cx="2344001" cy="1535136"/>
          </a:xfrm>
        </p:grpSpPr>
        <p:pic>
          <p:nvPicPr>
            <p:cNvPr id="411" name="Google Shape;411;p46"/>
            <p:cNvPicPr preferRelativeResize="0"/>
            <p:nvPr/>
          </p:nvPicPr>
          <p:blipFill rotWithShape="1">
            <a:blip r:embed="rId2">
              <a:alphaModFix/>
            </a:blip>
            <a:srcRect l="65296"/>
            <a:stretch/>
          </p:blipFill>
          <p:spPr>
            <a:xfrm rot="-5400000">
              <a:off x="7630991" y="3630487"/>
              <a:ext cx="682000" cy="2344001"/>
            </a:xfrm>
            <a:prstGeom prst="rect">
              <a:avLst/>
            </a:prstGeom>
            <a:noFill/>
            <a:ln>
              <a:noFill/>
            </a:ln>
          </p:spPr>
        </p:pic>
        <p:pic>
          <p:nvPicPr>
            <p:cNvPr id="412" name="Google Shape;412;p46"/>
            <p:cNvPicPr preferRelativeResize="0"/>
            <p:nvPr/>
          </p:nvPicPr>
          <p:blipFill rotWithShape="1">
            <a:blip r:embed="rId3">
              <a:alphaModFix/>
            </a:blip>
            <a:srcRect/>
            <a:stretch/>
          </p:blipFill>
          <p:spPr>
            <a:xfrm rot="-500142">
              <a:off x="8261610" y="3657096"/>
              <a:ext cx="727534" cy="755660"/>
            </a:xfrm>
            <a:prstGeom prst="rect">
              <a:avLst/>
            </a:prstGeom>
            <a:noFill/>
            <a:ln>
              <a:noFill/>
            </a:ln>
          </p:spPr>
        </p:pic>
      </p:grpSp>
      <p:pic>
        <p:nvPicPr>
          <p:cNvPr id="413" name="Google Shape;413;p46"/>
          <p:cNvPicPr preferRelativeResize="0"/>
          <p:nvPr/>
        </p:nvPicPr>
        <p:blipFill rotWithShape="1">
          <a:blip r:embed="rId2">
            <a:alphaModFix/>
          </a:blip>
          <a:srcRect t="29" b="28"/>
          <a:stretch/>
        </p:blipFill>
        <p:spPr>
          <a:xfrm>
            <a:off x="936013" y="-1461813"/>
            <a:ext cx="1966425" cy="2344001"/>
          </a:xfrm>
          <a:prstGeom prst="rect">
            <a:avLst/>
          </a:prstGeom>
          <a:noFill/>
          <a:ln>
            <a:noFill/>
          </a:ln>
        </p:spPr>
      </p:pic>
      <p:pic>
        <p:nvPicPr>
          <p:cNvPr id="414" name="Google Shape;414;p46"/>
          <p:cNvPicPr preferRelativeResize="0"/>
          <p:nvPr/>
        </p:nvPicPr>
        <p:blipFill rotWithShape="1">
          <a:blip r:embed="rId4">
            <a:alphaModFix/>
          </a:blip>
          <a:srcRect l="11392" t="11570" r="4642" b="9929"/>
          <a:stretch/>
        </p:blipFill>
        <p:spPr>
          <a:xfrm rot="5400000">
            <a:off x="454148" y="4107950"/>
            <a:ext cx="664400" cy="1180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2800"/>
              <a:buFont typeface="Archivo"/>
              <a:buNone/>
              <a:defRPr sz="2800" b="1" i="0" u="none" strike="noStrike" cap="none">
                <a:solidFill>
                  <a:schemeClr val="dk1"/>
                </a:solidFill>
                <a:latin typeface="Archivo"/>
                <a:ea typeface="Archivo"/>
                <a:cs typeface="Archivo"/>
                <a:sym typeface="Archivo"/>
              </a:defRPr>
            </a:lvl9pPr>
          </a:lstStyle>
          <a:p>
            <a:endParaRPr/>
          </a:p>
        </p:txBody>
      </p:sp>
      <p:sp>
        <p:nvSpPr>
          <p:cNvPr id="126" name="Google Shape;12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Archivo"/>
              <a:buChar char="●"/>
              <a:defRPr sz="1800" b="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endParaRPr/>
          </a:p>
        </p:txBody>
      </p:sp>
      <p:sp>
        <p:nvSpPr>
          <p:cNvPr id="127" name="Google Shape;127;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chivo"/>
                <a:ea typeface="Archivo"/>
                <a:cs typeface="Archivo"/>
                <a:sym typeface="Archiv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75.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li14/efficientnetv2.pytorch" TargetMode="External"/><Relationship Id="rId2" Type="http://schemas.openxmlformats.org/officeDocument/2006/relationships/notesSlide" Target="../notesSlides/notesSlide35.xml"/><Relationship Id="rId1" Type="http://schemas.openxmlformats.org/officeDocument/2006/relationships/slideLayout" Target="../slideLayouts/slideLayout41.xml"/><Relationship Id="rId4" Type="http://schemas.openxmlformats.org/officeDocument/2006/relationships/hyperlink" Target="https://huggingface.co/google/vit-base-patch16-22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8.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p:nvPr/>
        </p:nvSpPr>
        <p:spPr>
          <a:xfrm>
            <a:off x="44750" y="636550"/>
            <a:ext cx="9144000" cy="2262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txBox="1">
            <a:spLocks noGrp="1"/>
          </p:cNvSpPr>
          <p:nvPr>
            <p:ph type="ctrTitle"/>
          </p:nvPr>
        </p:nvSpPr>
        <p:spPr>
          <a:xfrm>
            <a:off x="550100" y="1259375"/>
            <a:ext cx="5828400" cy="2011200"/>
          </a:xfrm>
          <a:prstGeom prst="rect">
            <a:avLst/>
          </a:prstGeom>
          <a:noFill/>
          <a:ln>
            <a:noFill/>
          </a:ln>
        </p:spPr>
        <p:txBody>
          <a:bodyPr spcFirstLastPara="1" wrap="square" lIns="91425" tIns="91425" rIns="91425" bIns="91425" anchor="ctr" anchorCtr="0">
            <a:noAutofit/>
          </a:bodyPr>
          <a:lstStyle/>
          <a:p>
            <a:pPr marL="0" lvl="0" indent="0" algn="l" rtl="0">
              <a:lnSpc>
                <a:spcPct val="125000"/>
              </a:lnSpc>
              <a:spcBef>
                <a:spcPts val="0"/>
              </a:spcBef>
              <a:spcAft>
                <a:spcPts val="0"/>
              </a:spcAft>
              <a:buNone/>
            </a:pPr>
            <a:r>
              <a:rPr lang="zh-CN" sz="2800">
                <a:solidFill>
                  <a:schemeClr val="lt1"/>
                </a:solidFill>
                <a:latin typeface="Arial"/>
                <a:ea typeface="Arial"/>
                <a:cs typeface="Arial"/>
                <a:sym typeface="Arial"/>
              </a:rPr>
              <a:t>RSNA Screening Mammography Breast Cancer Detection</a:t>
            </a:r>
            <a:endParaRPr sz="2800">
              <a:solidFill>
                <a:schemeClr val="lt1"/>
              </a:solidFill>
              <a:latin typeface="Arial"/>
              <a:ea typeface="Arial"/>
              <a:cs typeface="Arial"/>
              <a:sym typeface="Arial"/>
            </a:endParaRPr>
          </a:p>
          <a:p>
            <a:pPr marL="0" lvl="0" indent="0" algn="l" rtl="0">
              <a:lnSpc>
                <a:spcPct val="80000"/>
              </a:lnSpc>
              <a:spcBef>
                <a:spcPts val="600"/>
              </a:spcBef>
              <a:spcAft>
                <a:spcPts val="0"/>
              </a:spcAft>
              <a:buSzPts val="5200"/>
              <a:buNone/>
            </a:pPr>
            <a:endParaRPr/>
          </a:p>
        </p:txBody>
      </p:sp>
      <p:sp>
        <p:nvSpPr>
          <p:cNvPr id="421" name="Google Shape;421;p47"/>
          <p:cNvSpPr txBox="1">
            <a:spLocks noGrp="1"/>
          </p:cNvSpPr>
          <p:nvPr>
            <p:ph type="subTitle" idx="1"/>
          </p:nvPr>
        </p:nvSpPr>
        <p:spPr>
          <a:xfrm>
            <a:off x="4572000" y="3270575"/>
            <a:ext cx="3993300" cy="108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zh-CN">
                <a:latin typeface="Arial"/>
                <a:ea typeface="Arial"/>
                <a:cs typeface="Arial"/>
                <a:sym typeface="Arial"/>
              </a:rPr>
              <a:t>Presenters: </a:t>
            </a:r>
            <a:endParaRPr>
              <a:latin typeface="Arial"/>
              <a:ea typeface="Arial"/>
              <a:cs typeface="Arial"/>
              <a:sym typeface="Arial"/>
            </a:endParaRPr>
          </a:p>
          <a:p>
            <a:pPr marL="0" lvl="0" indent="0" algn="l" rtl="0">
              <a:lnSpc>
                <a:spcPct val="100000"/>
              </a:lnSpc>
              <a:spcBef>
                <a:spcPts val="0"/>
              </a:spcBef>
              <a:spcAft>
                <a:spcPts val="0"/>
              </a:spcAft>
              <a:buSzPts val="1800"/>
              <a:buNone/>
            </a:pPr>
            <a:r>
              <a:rPr lang="zh-CN">
                <a:latin typeface="Arial"/>
                <a:ea typeface="Arial"/>
                <a:cs typeface="Arial"/>
                <a:sym typeface="Arial"/>
              </a:rPr>
              <a:t>Chenglin Zhang</a:t>
            </a:r>
            <a:endParaRPr>
              <a:latin typeface="Arial"/>
              <a:ea typeface="Arial"/>
              <a:cs typeface="Arial"/>
              <a:sym typeface="Arial"/>
            </a:endParaRPr>
          </a:p>
          <a:p>
            <a:pPr marL="0" lvl="0" indent="0" algn="l" rtl="0">
              <a:lnSpc>
                <a:spcPct val="100000"/>
              </a:lnSpc>
              <a:spcBef>
                <a:spcPts val="0"/>
              </a:spcBef>
              <a:spcAft>
                <a:spcPts val="0"/>
              </a:spcAft>
              <a:buSzPts val="1800"/>
              <a:buNone/>
            </a:pPr>
            <a:r>
              <a:rPr lang="zh-CN">
                <a:latin typeface="Arial"/>
                <a:ea typeface="Arial"/>
                <a:cs typeface="Arial"/>
                <a:sym typeface="Arial"/>
              </a:rPr>
              <a:t>Lihui Chen</a:t>
            </a:r>
            <a:endParaRPr>
              <a:latin typeface="Arial"/>
              <a:ea typeface="Arial"/>
              <a:cs typeface="Arial"/>
              <a:sym typeface="Arial"/>
            </a:endParaRPr>
          </a:p>
          <a:p>
            <a:pPr marL="0" lvl="0" indent="0" algn="l" rtl="0">
              <a:lnSpc>
                <a:spcPct val="100000"/>
              </a:lnSpc>
              <a:spcBef>
                <a:spcPts val="0"/>
              </a:spcBef>
              <a:spcAft>
                <a:spcPts val="0"/>
              </a:spcAft>
              <a:buSzPts val="1800"/>
              <a:buNone/>
            </a:pPr>
            <a:r>
              <a:rPr lang="zh-CN">
                <a:latin typeface="Arial"/>
                <a:ea typeface="Arial"/>
                <a:cs typeface="Arial"/>
                <a:sym typeface="Arial"/>
              </a:rPr>
              <a:t>Yijia Xue</a:t>
            </a:r>
            <a:endParaRPr>
              <a:latin typeface="Arial"/>
              <a:ea typeface="Arial"/>
              <a:cs typeface="Arial"/>
              <a:sym typeface="Arial"/>
            </a:endParaRPr>
          </a:p>
        </p:txBody>
      </p:sp>
      <p:sp>
        <p:nvSpPr>
          <p:cNvPr id="422" name="Google Shape;422;p4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a:t>
            </a:fld>
            <a:endParaRPr/>
          </a:p>
        </p:txBody>
      </p:sp>
      <p:pic>
        <p:nvPicPr>
          <p:cNvPr id="423" name="Google Shape;423;p47"/>
          <p:cNvPicPr preferRelativeResize="0"/>
          <p:nvPr/>
        </p:nvPicPr>
        <p:blipFill rotWithShape="1">
          <a:blip r:embed="rId3">
            <a:alphaModFix/>
          </a:blip>
          <a:srcRect/>
          <a:stretch/>
        </p:blipFill>
        <p:spPr>
          <a:xfrm rot="10800000">
            <a:off x="6534150" y="528975"/>
            <a:ext cx="2609850" cy="2609850"/>
          </a:xfrm>
          <a:prstGeom prst="rect">
            <a:avLst/>
          </a:prstGeom>
          <a:noFill/>
          <a:ln>
            <a:noFill/>
          </a:ln>
        </p:spPr>
      </p:pic>
      <p:pic>
        <p:nvPicPr>
          <p:cNvPr id="424" name="Google Shape;424;p47" descr="Image"/>
          <p:cNvPicPr preferRelativeResize="0"/>
          <p:nvPr/>
        </p:nvPicPr>
        <p:blipFill rotWithShape="1">
          <a:blip r:embed="rId4">
            <a:alphaModFix/>
          </a:blip>
          <a:srcRect/>
          <a:stretch/>
        </p:blipFill>
        <p:spPr>
          <a:xfrm>
            <a:off x="4627442" y="7317386"/>
            <a:ext cx="3743142" cy="1597026"/>
          </a:xfrm>
          <a:prstGeom prst="rect">
            <a:avLst/>
          </a:prstGeom>
          <a:noFill/>
          <a:ln>
            <a:noFill/>
          </a:ln>
        </p:spPr>
      </p:pic>
      <p:pic>
        <p:nvPicPr>
          <p:cNvPr id="425" name="Google Shape;425;p47" descr="Image"/>
          <p:cNvPicPr preferRelativeResize="0"/>
          <p:nvPr/>
        </p:nvPicPr>
        <p:blipFill rotWithShape="1">
          <a:blip r:embed="rId4">
            <a:alphaModFix/>
          </a:blip>
          <a:srcRect/>
          <a:stretch/>
        </p:blipFill>
        <p:spPr>
          <a:xfrm>
            <a:off x="369267" y="3339711"/>
            <a:ext cx="3743142" cy="1597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6"/>
          <p:cNvSpPr txBox="1"/>
          <p:nvPr/>
        </p:nvSpPr>
        <p:spPr>
          <a:xfrm>
            <a:off x="262325" y="226825"/>
            <a:ext cx="6482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500">
                <a:solidFill>
                  <a:schemeClr val="dk1"/>
                </a:solidFill>
                <a:latin typeface="Archivo Black"/>
                <a:ea typeface="Archivo Black"/>
                <a:cs typeface="Archivo Black"/>
                <a:sym typeface="Archivo Black"/>
              </a:rPr>
              <a:t>Work Flow</a:t>
            </a:r>
            <a:endParaRPr sz="900"/>
          </a:p>
        </p:txBody>
      </p:sp>
      <p:sp>
        <p:nvSpPr>
          <p:cNvPr id="509" name="Google Shape;509;p56"/>
          <p:cNvSpPr/>
          <p:nvPr/>
        </p:nvSpPr>
        <p:spPr>
          <a:xfrm>
            <a:off x="337775" y="1182250"/>
            <a:ext cx="1988400" cy="629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atin typeface="Archivo"/>
                <a:ea typeface="Archivo"/>
                <a:cs typeface="Archivo"/>
                <a:sym typeface="Archivo"/>
              </a:rPr>
              <a:t>Dataset from Kaggle competition:</a:t>
            </a:r>
            <a:endParaRPr>
              <a:latin typeface="Archivo"/>
              <a:ea typeface="Archivo"/>
              <a:cs typeface="Archivo"/>
              <a:sym typeface="Archivo"/>
            </a:endParaRPr>
          </a:p>
        </p:txBody>
      </p:sp>
      <p:sp>
        <p:nvSpPr>
          <p:cNvPr id="510" name="Google Shape;510;p56"/>
          <p:cNvSpPr txBox="1"/>
          <p:nvPr/>
        </p:nvSpPr>
        <p:spPr>
          <a:xfrm>
            <a:off x="2440000" y="402250"/>
            <a:ext cx="1836000" cy="234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The screening images (10000+ patients).</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Patients’ age.</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Density of the breast</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Imaging machine type (Brand)</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Whether cancer</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800"/>
              </a:spcAft>
              <a:buNone/>
            </a:pPr>
            <a:r>
              <a:rPr lang="zh-CN" sz="1050">
                <a:highlight>
                  <a:schemeClr val="lt1"/>
                </a:highlight>
                <a:latin typeface="Archivo"/>
                <a:ea typeface="Archivo"/>
                <a:cs typeface="Archivo"/>
                <a:sym typeface="Archivo"/>
              </a:rPr>
              <a:t>whether case difficult to identify</a:t>
            </a:r>
            <a:endParaRPr sz="1050">
              <a:highlight>
                <a:schemeClr val="lt1"/>
              </a:highlight>
              <a:latin typeface="Archivo"/>
              <a:ea typeface="Archivo"/>
              <a:cs typeface="Archivo"/>
              <a:sym typeface="Archivo"/>
            </a:endParaRPr>
          </a:p>
        </p:txBody>
      </p:sp>
      <p:sp>
        <p:nvSpPr>
          <p:cNvPr id="511" name="Google Shape;511;p56"/>
          <p:cNvSpPr/>
          <p:nvPr/>
        </p:nvSpPr>
        <p:spPr>
          <a:xfrm>
            <a:off x="1082450" y="1857163"/>
            <a:ext cx="406800" cy="1351200"/>
          </a:xfrm>
          <a:prstGeom prst="downArrow">
            <a:avLst>
              <a:gd name="adj1" fmla="val 50000"/>
              <a:gd name="adj2"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337775" y="3253875"/>
            <a:ext cx="1988400" cy="7227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atin typeface="Archivo"/>
                <a:ea typeface="Archivo"/>
                <a:cs typeface="Archivo"/>
                <a:sym typeface="Archivo"/>
              </a:rPr>
              <a:t>Exploratory Data Analysis and Data preprocessing</a:t>
            </a:r>
            <a:endParaRPr>
              <a:latin typeface="Archivo"/>
              <a:ea typeface="Archivo"/>
              <a:cs typeface="Archivo"/>
              <a:sym typeface="Archivo"/>
            </a:endParaRPr>
          </a:p>
        </p:txBody>
      </p:sp>
      <p:sp>
        <p:nvSpPr>
          <p:cNvPr id="513" name="Google Shape;513;p56"/>
          <p:cNvSpPr txBox="1"/>
          <p:nvPr/>
        </p:nvSpPr>
        <p:spPr>
          <a:xfrm>
            <a:off x="2409275" y="2952950"/>
            <a:ext cx="1651800" cy="139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Ratio of the cancer: ~1%</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Mean age: 58.5</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Age range: [26.0, 89.0]</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800"/>
              </a:spcAft>
              <a:buNone/>
            </a:pPr>
            <a:r>
              <a:rPr lang="zh-CN" sz="1050">
                <a:highlight>
                  <a:schemeClr val="lt1"/>
                </a:highlight>
                <a:latin typeface="Archivo"/>
                <a:ea typeface="Archivo"/>
                <a:cs typeface="Archivo"/>
                <a:sym typeface="Archivo"/>
              </a:rPr>
              <a:t>Preprocessing: Resize, center cropping</a:t>
            </a:r>
            <a:endParaRPr sz="1050">
              <a:highlight>
                <a:schemeClr val="lt1"/>
              </a:highlight>
              <a:latin typeface="Archivo"/>
              <a:ea typeface="Archivo"/>
              <a:cs typeface="Archivo"/>
              <a:sym typeface="Archivo"/>
            </a:endParaRPr>
          </a:p>
        </p:txBody>
      </p:sp>
      <p:sp>
        <p:nvSpPr>
          <p:cNvPr id="514" name="Google Shape;514;p56"/>
          <p:cNvSpPr/>
          <p:nvPr/>
        </p:nvSpPr>
        <p:spPr>
          <a:xfrm>
            <a:off x="1343450" y="4082925"/>
            <a:ext cx="6210600" cy="722700"/>
          </a:xfrm>
          <a:prstGeom prst="curvedUpArrow">
            <a:avLst>
              <a:gd name="adj1" fmla="val 25000"/>
              <a:gd name="adj2" fmla="val 50000"/>
              <a:gd name="adj3" fmla="val 25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6355275" y="3253875"/>
            <a:ext cx="1988400" cy="7227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atin typeface="Archivo"/>
                <a:ea typeface="Archivo"/>
                <a:cs typeface="Archivo"/>
                <a:sym typeface="Archivo"/>
              </a:rPr>
              <a:t>Deep Learning Networks</a:t>
            </a:r>
            <a:endParaRPr>
              <a:latin typeface="Archivo"/>
              <a:ea typeface="Archivo"/>
              <a:cs typeface="Archivo"/>
              <a:sym typeface="Archivo"/>
            </a:endParaRPr>
          </a:p>
        </p:txBody>
      </p:sp>
      <p:sp>
        <p:nvSpPr>
          <p:cNvPr id="516" name="Google Shape;516;p56"/>
          <p:cNvSpPr txBox="1"/>
          <p:nvPr/>
        </p:nvSpPr>
        <p:spPr>
          <a:xfrm>
            <a:off x="4803350" y="3042225"/>
            <a:ext cx="1458600" cy="110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UNet</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Vision Transformer (ViT)</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800"/>
              </a:spcAft>
              <a:buNone/>
            </a:pPr>
            <a:r>
              <a:rPr lang="zh-CN" sz="1050">
                <a:highlight>
                  <a:schemeClr val="lt1"/>
                </a:highlight>
                <a:latin typeface="Archivo"/>
                <a:ea typeface="Archivo"/>
                <a:cs typeface="Archivo"/>
                <a:sym typeface="Archivo"/>
              </a:rPr>
              <a:t>Efficient Net</a:t>
            </a:r>
            <a:endParaRPr sz="1050">
              <a:highlight>
                <a:schemeClr val="lt1"/>
              </a:highlight>
              <a:latin typeface="Archivo"/>
              <a:ea typeface="Archivo"/>
              <a:cs typeface="Archivo"/>
              <a:sym typeface="Archivo"/>
            </a:endParaRPr>
          </a:p>
        </p:txBody>
      </p:sp>
      <p:sp>
        <p:nvSpPr>
          <p:cNvPr id="517" name="Google Shape;517;p56"/>
          <p:cNvSpPr/>
          <p:nvPr/>
        </p:nvSpPr>
        <p:spPr>
          <a:xfrm>
            <a:off x="6355275" y="1135600"/>
            <a:ext cx="1988400" cy="7227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atin typeface="Archivo"/>
                <a:ea typeface="Archivo"/>
                <a:cs typeface="Archivo"/>
                <a:sym typeface="Archivo"/>
              </a:rPr>
              <a:t>Model Evaluation and Comparions</a:t>
            </a:r>
            <a:endParaRPr>
              <a:latin typeface="Archivo"/>
              <a:ea typeface="Archivo"/>
              <a:cs typeface="Archivo"/>
              <a:sym typeface="Archivo"/>
            </a:endParaRPr>
          </a:p>
        </p:txBody>
      </p:sp>
      <p:sp>
        <p:nvSpPr>
          <p:cNvPr id="518" name="Google Shape;518;p56"/>
          <p:cNvSpPr txBox="1"/>
          <p:nvPr/>
        </p:nvSpPr>
        <p:spPr>
          <a:xfrm>
            <a:off x="4803350" y="937625"/>
            <a:ext cx="1458600" cy="110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F1 probabilistic score</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0"/>
              </a:spcAft>
              <a:buNone/>
            </a:pPr>
            <a:r>
              <a:rPr lang="zh-CN" sz="1050">
                <a:highlight>
                  <a:schemeClr val="lt1"/>
                </a:highlight>
                <a:latin typeface="Archivo"/>
                <a:ea typeface="Archivo"/>
                <a:cs typeface="Archivo"/>
                <a:sym typeface="Archivo"/>
              </a:rPr>
              <a:t>Comparisons among models</a:t>
            </a:r>
            <a:endParaRPr sz="1050">
              <a:highlight>
                <a:schemeClr val="lt1"/>
              </a:highlight>
              <a:latin typeface="Archivo"/>
              <a:ea typeface="Archivo"/>
              <a:cs typeface="Archivo"/>
              <a:sym typeface="Archivo"/>
            </a:endParaRPr>
          </a:p>
          <a:p>
            <a:pPr marL="0" lvl="0" indent="0" algn="l" rtl="0">
              <a:lnSpc>
                <a:spcPct val="115000"/>
              </a:lnSpc>
              <a:spcBef>
                <a:spcPts val="800"/>
              </a:spcBef>
              <a:spcAft>
                <a:spcPts val="800"/>
              </a:spcAft>
              <a:buNone/>
            </a:pPr>
            <a:r>
              <a:rPr lang="zh-CN" sz="1050">
                <a:highlight>
                  <a:schemeClr val="lt1"/>
                </a:highlight>
                <a:latin typeface="Archivo"/>
                <a:ea typeface="Archivo"/>
                <a:cs typeface="Archivo"/>
                <a:sym typeface="Archivo"/>
              </a:rPr>
              <a:t>Conclusion</a:t>
            </a:r>
            <a:endParaRPr sz="1050">
              <a:highlight>
                <a:schemeClr val="lt1"/>
              </a:highlight>
              <a:latin typeface="Archivo"/>
              <a:ea typeface="Archivo"/>
              <a:cs typeface="Archivo"/>
              <a:sym typeface="Archivo"/>
            </a:endParaRPr>
          </a:p>
        </p:txBody>
      </p:sp>
      <p:sp>
        <p:nvSpPr>
          <p:cNvPr id="519" name="Google Shape;519;p56"/>
          <p:cNvSpPr/>
          <p:nvPr/>
        </p:nvSpPr>
        <p:spPr>
          <a:xfrm>
            <a:off x="7223925" y="1903950"/>
            <a:ext cx="406800" cy="1327200"/>
          </a:xfrm>
          <a:prstGeom prst="upArrow">
            <a:avLst>
              <a:gd name="adj1" fmla="val 50000"/>
              <a:gd name="adj2" fmla="val 500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7"/>
          <p:cNvSpPr txBox="1"/>
          <p:nvPr/>
        </p:nvSpPr>
        <p:spPr>
          <a:xfrm>
            <a:off x="92700" y="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pic>
        <p:nvPicPr>
          <p:cNvPr id="525" name="Google Shape;525;p57"/>
          <p:cNvPicPr preferRelativeResize="0"/>
          <p:nvPr/>
        </p:nvPicPr>
        <p:blipFill>
          <a:blip r:embed="rId3">
            <a:alphaModFix/>
          </a:blip>
          <a:stretch>
            <a:fillRect/>
          </a:stretch>
        </p:blipFill>
        <p:spPr>
          <a:xfrm>
            <a:off x="-274450" y="526800"/>
            <a:ext cx="6524061" cy="4132799"/>
          </a:xfrm>
          <a:prstGeom prst="rect">
            <a:avLst/>
          </a:prstGeom>
          <a:noFill/>
          <a:ln>
            <a:noFill/>
          </a:ln>
        </p:spPr>
      </p:pic>
      <p:sp>
        <p:nvSpPr>
          <p:cNvPr id="526" name="Google Shape;526;p57"/>
          <p:cNvSpPr txBox="1"/>
          <p:nvPr/>
        </p:nvSpPr>
        <p:spPr>
          <a:xfrm>
            <a:off x="6249600" y="319975"/>
            <a:ext cx="27807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dirty="0">
                <a:latin typeface="Archivo"/>
                <a:ea typeface="Archivo"/>
                <a:cs typeface="Archivo"/>
                <a:sym typeface="Archivo"/>
              </a:rPr>
              <a:t>U-net architecture (example for 32x32 pixels in the lowest resolution). Each blue box corresponds to a multi-channel feature map. The number of channels is denoted on top of the box. The x-y-size is provided at the lower left edge of the box. White boxes represent copied feature maps. The arrows denote the diﬀerent operations.</a:t>
            </a:r>
            <a:endParaRPr sz="1600" dirty="0">
              <a:latin typeface="Archivo"/>
              <a:ea typeface="Archivo"/>
              <a:cs typeface="Archivo"/>
              <a:sym typeface="Archivo"/>
            </a:endParaRPr>
          </a:p>
        </p:txBody>
      </p:sp>
      <p:sp>
        <p:nvSpPr>
          <p:cNvPr id="527" name="Google Shape;527;p57"/>
          <p:cNvSpPr txBox="1"/>
          <p:nvPr/>
        </p:nvSpPr>
        <p:spPr>
          <a:xfrm>
            <a:off x="6042975" y="3764550"/>
            <a:ext cx="3766800" cy="1139100"/>
          </a:xfrm>
          <a:prstGeom prst="rect">
            <a:avLst/>
          </a:prstGeom>
          <a:noFill/>
          <a:ln>
            <a:noFill/>
          </a:ln>
        </p:spPr>
        <p:txBody>
          <a:bodyPr spcFirstLastPara="1" wrap="square" lIns="91425" tIns="91425" rIns="91425" bIns="91425" anchor="t" anchorCtr="0">
            <a:spAutoFit/>
          </a:bodyPr>
          <a:lstStyle/>
          <a:p>
            <a:pPr marL="457200" lvl="0" indent="-327025" algn="l" rtl="0">
              <a:lnSpc>
                <a:spcPct val="150000"/>
              </a:lnSpc>
              <a:spcBef>
                <a:spcPts val="1800"/>
              </a:spcBef>
              <a:spcAft>
                <a:spcPts val="0"/>
              </a:spcAft>
              <a:buClr>
                <a:srgbClr val="121212"/>
              </a:buClr>
              <a:buSzPts val="1550"/>
              <a:buFont typeface="Microsoft Yahei"/>
              <a:buAutoNum type="arabicPeriod"/>
            </a:pPr>
            <a:r>
              <a:rPr lang="zh-CN" sz="1550" b="1" dirty="0">
                <a:solidFill>
                  <a:srgbClr val="121212"/>
                </a:solidFill>
                <a:highlight>
                  <a:srgbClr val="FFFFFF"/>
                </a:highlight>
                <a:latin typeface="Microsoft Yahei"/>
                <a:ea typeface="Microsoft Yahei"/>
                <a:cs typeface="Microsoft Yahei"/>
                <a:sym typeface="Microsoft Yahei"/>
              </a:rPr>
              <a:t>Downsampling (Encoding)</a:t>
            </a:r>
            <a:endParaRPr sz="1550" b="1" dirty="0">
              <a:solidFill>
                <a:srgbClr val="121212"/>
              </a:solidFill>
              <a:highlight>
                <a:srgbClr val="FFFFFF"/>
              </a:highlight>
              <a:latin typeface="Microsoft Yahei"/>
              <a:ea typeface="Microsoft Yahei"/>
              <a:cs typeface="Microsoft Yahei"/>
              <a:sym typeface="Microsoft Yahei"/>
            </a:endParaRPr>
          </a:p>
          <a:p>
            <a:pPr marL="457200" lvl="0" indent="-327025" algn="l" rtl="0">
              <a:lnSpc>
                <a:spcPct val="150000"/>
              </a:lnSpc>
              <a:spcBef>
                <a:spcPts val="0"/>
              </a:spcBef>
              <a:spcAft>
                <a:spcPts val="0"/>
              </a:spcAft>
              <a:buClr>
                <a:srgbClr val="121212"/>
              </a:buClr>
              <a:buSzPts val="1550"/>
              <a:buFont typeface="Microsoft Yahei"/>
              <a:buAutoNum type="arabicPeriod"/>
            </a:pPr>
            <a:r>
              <a:rPr lang="zh-CN" sz="1550" b="1" dirty="0">
                <a:solidFill>
                  <a:srgbClr val="121212"/>
                </a:solidFill>
                <a:highlight>
                  <a:srgbClr val="FFFFFF"/>
                </a:highlight>
                <a:latin typeface="Microsoft Yahei"/>
                <a:ea typeface="Microsoft Yahei"/>
                <a:cs typeface="Microsoft Yahei"/>
                <a:sym typeface="Microsoft Yahei"/>
              </a:rPr>
              <a:t>Upsampling (Decoding)</a:t>
            </a:r>
            <a:endParaRPr sz="1550" b="1" dirty="0">
              <a:solidFill>
                <a:srgbClr val="121212"/>
              </a:solidFill>
              <a:highlight>
                <a:srgbClr val="FFFFFF"/>
              </a:highlight>
              <a:latin typeface="Microsoft Yahei"/>
              <a:ea typeface="Microsoft Yahei"/>
              <a:cs typeface="Microsoft Yahei"/>
              <a:sym typeface="Microsoft Yahei"/>
            </a:endParaRPr>
          </a:p>
          <a:p>
            <a:pPr marL="457200" lvl="0" indent="-327025" algn="l" rtl="0">
              <a:lnSpc>
                <a:spcPct val="150000"/>
              </a:lnSpc>
              <a:spcBef>
                <a:spcPts val="0"/>
              </a:spcBef>
              <a:spcAft>
                <a:spcPts val="0"/>
              </a:spcAft>
              <a:buClr>
                <a:srgbClr val="121212"/>
              </a:buClr>
              <a:buSzPts val="1550"/>
              <a:buFont typeface="Microsoft Yahei"/>
              <a:buAutoNum type="arabicPeriod"/>
            </a:pPr>
            <a:r>
              <a:rPr lang="zh-CN" sz="1550" b="1" dirty="0">
                <a:solidFill>
                  <a:srgbClr val="121212"/>
                </a:solidFill>
                <a:highlight>
                  <a:srgbClr val="FFFFFF"/>
                </a:highlight>
                <a:latin typeface="Microsoft Yahei"/>
                <a:ea typeface="Microsoft Yahei"/>
                <a:cs typeface="Microsoft Yahei"/>
                <a:sym typeface="Microsoft Yahei"/>
              </a:rPr>
              <a:t>Skip-Connection</a:t>
            </a:r>
            <a:endParaRPr sz="1550" b="1" dirty="0">
              <a:solidFill>
                <a:srgbClr val="121212"/>
              </a:solidFill>
              <a:highlight>
                <a:srgbClr val="FFFFFF"/>
              </a:highlight>
              <a:latin typeface="Microsoft Yahei"/>
              <a:ea typeface="Microsoft Yahei"/>
              <a:cs typeface="Microsoft Yahei"/>
              <a:sym typeface="Microsoft Yahei"/>
            </a:endParaRPr>
          </a:p>
        </p:txBody>
      </p:sp>
      <p:sp>
        <p:nvSpPr>
          <p:cNvPr id="528" name="Google Shape;528;p57"/>
          <p:cNvSpPr txBox="1"/>
          <p:nvPr/>
        </p:nvSpPr>
        <p:spPr>
          <a:xfrm>
            <a:off x="92700" y="4527900"/>
            <a:ext cx="4538700" cy="615600"/>
          </a:xfrm>
          <a:prstGeom prst="rect">
            <a:avLst/>
          </a:prstGeom>
          <a:noFill/>
          <a:ln>
            <a:noFill/>
          </a:ln>
        </p:spPr>
        <p:txBody>
          <a:bodyPr spcFirstLastPara="1" wrap="square" lIns="91425" tIns="91425" rIns="91425" bIns="91425" anchor="t" anchorCtr="0">
            <a:spAutoFit/>
          </a:bodyPr>
          <a:lstStyle/>
          <a:p>
            <a:pPr marL="0" lvl="0" indent="0" algn="l" rtl="0">
              <a:lnSpc>
                <a:spcPct val="91283"/>
              </a:lnSpc>
              <a:spcBef>
                <a:spcPts val="600"/>
              </a:spcBef>
              <a:spcAft>
                <a:spcPts val="900"/>
              </a:spcAft>
              <a:buNone/>
            </a:pPr>
            <a:r>
              <a:rPr lang="zh-CN"/>
              <a:t>U-Net: Convolutional Networks for Biomedical Image Segmentation https://arxiv.org/abs/1505.04597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8"/>
          <p:cNvPicPr preferRelativeResize="0"/>
          <p:nvPr/>
        </p:nvPicPr>
        <p:blipFill>
          <a:blip r:embed="rId3">
            <a:alphaModFix/>
          </a:blip>
          <a:stretch>
            <a:fillRect/>
          </a:stretch>
        </p:blipFill>
        <p:spPr>
          <a:xfrm>
            <a:off x="210650" y="954225"/>
            <a:ext cx="2035525" cy="2073700"/>
          </a:xfrm>
          <a:prstGeom prst="rect">
            <a:avLst/>
          </a:prstGeom>
          <a:noFill/>
          <a:ln>
            <a:noFill/>
          </a:ln>
        </p:spPr>
      </p:pic>
      <p:sp>
        <p:nvSpPr>
          <p:cNvPr id="534" name="Google Shape;534;p58"/>
          <p:cNvSpPr txBox="1"/>
          <p:nvPr/>
        </p:nvSpPr>
        <p:spPr>
          <a:xfrm>
            <a:off x="92700" y="1280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pic>
        <p:nvPicPr>
          <p:cNvPr id="535" name="Google Shape;535;p58"/>
          <p:cNvPicPr preferRelativeResize="0"/>
          <p:nvPr/>
        </p:nvPicPr>
        <p:blipFill>
          <a:blip r:embed="rId4">
            <a:alphaModFix/>
          </a:blip>
          <a:stretch>
            <a:fillRect/>
          </a:stretch>
        </p:blipFill>
        <p:spPr>
          <a:xfrm>
            <a:off x="4214925" y="1144675"/>
            <a:ext cx="4776675" cy="2486025"/>
          </a:xfrm>
          <a:prstGeom prst="rect">
            <a:avLst/>
          </a:prstGeom>
          <a:noFill/>
          <a:ln>
            <a:noFill/>
          </a:ln>
        </p:spPr>
      </p:pic>
      <p:pic>
        <p:nvPicPr>
          <p:cNvPr id="536" name="Google Shape;536;p58"/>
          <p:cNvPicPr preferRelativeResize="0"/>
          <p:nvPr/>
        </p:nvPicPr>
        <p:blipFill>
          <a:blip r:embed="rId5">
            <a:alphaModFix/>
          </a:blip>
          <a:stretch>
            <a:fillRect/>
          </a:stretch>
        </p:blipFill>
        <p:spPr>
          <a:xfrm>
            <a:off x="1839525" y="2368313"/>
            <a:ext cx="2035524" cy="2029286"/>
          </a:xfrm>
          <a:prstGeom prst="rect">
            <a:avLst/>
          </a:prstGeom>
          <a:noFill/>
          <a:ln>
            <a:noFill/>
          </a:ln>
        </p:spPr>
      </p:pic>
      <p:sp>
        <p:nvSpPr>
          <p:cNvPr id="537" name="Google Shape;537;p58"/>
          <p:cNvSpPr txBox="1"/>
          <p:nvPr/>
        </p:nvSpPr>
        <p:spPr>
          <a:xfrm>
            <a:off x="4367275" y="192450"/>
            <a:ext cx="30000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rgbClr val="FFFFFF"/>
                </a:highlight>
                <a:latin typeface="Microsoft Yahei"/>
                <a:ea typeface="Microsoft Yahei"/>
                <a:cs typeface="Microsoft Yahei"/>
                <a:sym typeface="Microsoft Yahei"/>
              </a:rPr>
              <a:t>Segmentaion </a:t>
            </a:r>
            <a:endParaRPr sz="2150" b="1">
              <a:solidFill>
                <a:srgbClr val="121212"/>
              </a:solidFill>
              <a:highlight>
                <a:srgbClr val="FFFFFF"/>
              </a:highlight>
              <a:latin typeface="Microsoft Yahei"/>
              <a:ea typeface="Microsoft Yahei"/>
              <a:cs typeface="Microsoft Yahei"/>
              <a:sym typeface="Microsoft Yahei"/>
            </a:endParaRPr>
          </a:p>
        </p:txBody>
      </p:sp>
      <p:sp>
        <p:nvSpPr>
          <p:cNvPr id="538" name="Google Shape;538;p58"/>
          <p:cNvSpPr txBox="1"/>
          <p:nvPr/>
        </p:nvSpPr>
        <p:spPr>
          <a:xfrm>
            <a:off x="92700" y="4473125"/>
            <a:ext cx="4538700" cy="615600"/>
          </a:xfrm>
          <a:prstGeom prst="rect">
            <a:avLst/>
          </a:prstGeom>
          <a:noFill/>
          <a:ln>
            <a:noFill/>
          </a:ln>
        </p:spPr>
        <p:txBody>
          <a:bodyPr spcFirstLastPara="1" wrap="square" lIns="91425" tIns="91425" rIns="91425" bIns="91425" anchor="t" anchorCtr="0">
            <a:spAutoFit/>
          </a:bodyPr>
          <a:lstStyle/>
          <a:p>
            <a:pPr marL="0" lvl="0" indent="0" algn="l" rtl="0">
              <a:lnSpc>
                <a:spcPct val="91283"/>
              </a:lnSpc>
              <a:spcBef>
                <a:spcPts val="600"/>
              </a:spcBef>
              <a:spcAft>
                <a:spcPts val="900"/>
              </a:spcAft>
              <a:buNone/>
            </a:pPr>
            <a:r>
              <a:rPr lang="zh-CN"/>
              <a:t>U-Net: Convolutional Networks for Biomedical Image Segmentation https://arxiv.org/abs/1505.04597</a:t>
            </a:r>
            <a:endParaRPr/>
          </a:p>
        </p:txBody>
      </p:sp>
      <p:sp>
        <p:nvSpPr>
          <p:cNvPr id="539" name="Google Shape;539;p58"/>
          <p:cNvSpPr txBox="1"/>
          <p:nvPr/>
        </p:nvSpPr>
        <p:spPr>
          <a:xfrm>
            <a:off x="4689625" y="4473125"/>
            <a:ext cx="4212600" cy="615600"/>
          </a:xfrm>
          <a:prstGeom prst="rect">
            <a:avLst/>
          </a:prstGeom>
          <a:noFill/>
          <a:ln>
            <a:noFill/>
          </a:ln>
        </p:spPr>
        <p:txBody>
          <a:bodyPr spcFirstLastPara="1" wrap="square" lIns="91425" tIns="91425" rIns="91425" bIns="91425" anchor="t" anchorCtr="0">
            <a:spAutoFit/>
          </a:bodyPr>
          <a:lstStyle/>
          <a:p>
            <a:pPr marL="0" lvl="0" indent="0" algn="l" rtl="0">
              <a:lnSpc>
                <a:spcPct val="91283"/>
              </a:lnSpc>
              <a:spcBef>
                <a:spcPts val="600"/>
              </a:spcBef>
              <a:spcAft>
                <a:spcPts val="900"/>
              </a:spcAft>
              <a:buNone/>
            </a:pPr>
            <a:r>
              <a:rPr lang="zh-CN"/>
              <a:t>Fully Convolutional Networks for Semantic Segmentation https://arxiv.org/abs/1411.4038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txBox="1"/>
          <p:nvPr/>
        </p:nvSpPr>
        <p:spPr>
          <a:xfrm>
            <a:off x="92700" y="1791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545" name="Google Shape;545;p59"/>
          <p:cNvSpPr txBox="1"/>
          <p:nvPr/>
        </p:nvSpPr>
        <p:spPr>
          <a:xfrm>
            <a:off x="4367275" y="192450"/>
            <a:ext cx="30000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rgbClr val="FFFFFF"/>
                </a:highlight>
                <a:latin typeface="Microsoft Yahei"/>
                <a:ea typeface="Microsoft Yahei"/>
                <a:cs typeface="Microsoft Yahei"/>
                <a:sym typeface="Microsoft Yahei"/>
              </a:rPr>
              <a:t>Overlap-tile Strategy</a:t>
            </a:r>
            <a:endParaRPr sz="2150" b="1">
              <a:solidFill>
                <a:srgbClr val="121212"/>
              </a:solidFill>
              <a:highlight>
                <a:srgbClr val="FFFFFF"/>
              </a:highlight>
              <a:latin typeface="Microsoft Yahei"/>
              <a:ea typeface="Microsoft Yahei"/>
              <a:cs typeface="Microsoft Yahei"/>
              <a:sym typeface="Microsoft Yahei"/>
            </a:endParaRPr>
          </a:p>
        </p:txBody>
      </p:sp>
      <p:sp>
        <p:nvSpPr>
          <p:cNvPr id="546" name="Google Shape;546;p59"/>
          <p:cNvSpPr txBox="1"/>
          <p:nvPr/>
        </p:nvSpPr>
        <p:spPr>
          <a:xfrm>
            <a:off x="667350" y="2918100"/>
            <a:ext cx="841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Overlap-tile strategy for seamless segmentation of arbitrary large images. Prediction of the segmentation in the yellow area, requires image data within the blue area as input. Missing input data is extrapolated by mirroring. </a:t>
            </a:r>
            <a:endParaRPr sz="1600">
              <a:latin typeface="Archivo"/>
              <a:ea typeface="Archivo"/>
              <a:cs typeface="Archivo"/>
              <a:sym typeface="Archivo"/>
            </a:endParaRPr>
          </a:p>
        </p:txBody>
      </p:sp>
      <p:pic>
        <p:nvPicPr>
          <p:cNvPr id="547" name="Google Shape;547;p59"/>
          <p:cNvPicPr preferRelativeResize="0"/>
          <p:nvPr/>
        </p:nvPicPr>
        <p:blipFill>
          <a:blip r:embed="rId3">
            <a:alphaModFix/>
          </a:blip>
          <a:stretch>
            <a:fillRect/>
          </a:stretch>
        </p:blipFill>
        <p:spPr>
          <a:xfrm>
            <a:off x="1969039" y="588600"/>
            <a:ext cx="5398231" cy="2329500"/>
          </a:xfrm>
          <a:prstGeom prst="rect">
            <a:avLst/>
          </a:prstGeom>
          <a:noFill/>
          <a:ln>
            <a:noFill/>
          </a:ln>
        </p:spPr>
      </p:pic>
      <p:sp>
        <p:nvSpPr>
          <p:cNvPr id="548" name="Google Shape;548;p59"/>
          <p:cNvSpPr txBox="1"/>
          <p:nvPr/>
        </p:nvSpPr>
        <p:spPr>
          <a:xfrm>
            <a:off x="640025" y="3925575"/>
            <a:ext cx="8180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Because the edge part is no more continuous after cutting (which made the final concatenation difficult). The overlap-tile strategy is adopted.</a:t>
            </a:r>
            <a:endParaRPr sz="1600">
              <a:latin typeface="Archivo"/>
              <a:ea typeface="Archivo"/>
              <a:cs typeface="Archivo"/>
              <a:sym typeface="Archivo"/>
            </a:endParaRPr>
          </a:p>
        </p:txBody>
      </p:sp>
      <p:sp>
        <p:nvSpPr>
          <p:cNvPr id="549" name="Google Shape;549;p59"/>
          <p:cNvSpPr txBox="1"/>
          <p:nvPr/>
        </p:nvSpPr>
        <p:spPr>
          <a:xfrm>
            <a:off x="302550" y="4602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https://arxiv.org/abs/1505.04597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p:nvPr/>
        </p:nvSpPr>
        <p:spPr>
          <a:xfrm>
            <a:off x="92700" y="128025"/>
            <a:ext cx="41859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555" name="Google Shape;555;p60"/>
          <p:cNvSpPr txBox="1"/>
          <p:nvPr/>
        </p:nvSpPr>
        <p:spPr>
          <a:xfrm>
            <a:off x="4322938" y="-257850"/>
            <a:ext cx="41859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dirty="0">
                <a:solidFill>
                  <a:srgbClr val="121212"/>
                </a:solidFill>
                <a:highlight>
                  <a:srgbClr val="FFFFFF"/>
                </a:highlight>
                <a:latin typeface="Microsoft Yahei"/>
                <a:ea typeface="Microsoft Yahei"/>
                <a:cs typeface="Microsoft Yahei"/>
                <a:sym typeface="Microsoft Yahei"/>
              </a:rPr>
              <a:t>Upsampling (De-convolution)</a:t>
            </a:r>
            <a:endParaRPr sz="2150" b="1" dirty="0">
              <a:solidFill>
                <a:srgbClr val="121212"/>
              </a:solidFill>
              <a:highlight>
                <a:srgbClr val="FFFFFF"/>
              </a:highlight>
              <a:latin typeface="Microsoft Yahei"/>
              <a:ea typeface="Microsoft Yahei"/>
              <a:cs typeface="Microsoft Yahei"/>
              <a:sym typeface="Microsoft Yahei"/>
            </a:endParaRPr>
          </a:p>
        </p:txBody>
      </p:sp>
      <p:pic>
        <p:nvPicPr>
          <p:cNvPr id="556" name="Google Shape;556;p60"/>
          <p:cNvPicPr preferRelativeResize="0"/>
          <p:nvPr/>
        </p:nvPicPr>
        <p:blipFill>
          <a:blip r:embed="rId3">
            <a:alphaModFix/>
          </a:blip>
          <a:stretch>
            <a:fillRect/>
          </a:stretch>
        </p:blipFill>
        <p:spPr>
          <a:xfrm>
            <a:off x="965701" y="589463"/>
            <a:ext cx="6714474" cy="4165874"/>
          </a:xfrm>
          <a:prstGeom prst="rect">
            <a:avLst/>
          </a:prstGeom>
          <a:noFill/>
          <a:ln>
            <a:noFill/>
          </a:ln>
        </p:spPr>
      </p:pic>
      <p:sp>
        <p:nvSpPr>
          <p:cNvPr id="557" name="Google Shape;557;p60"/>
          <p:cNvSpPr txBox="1"/>
          <p:nvPr/>
        </p:nvSpPr>
        <p:spPr>
          <a:xfrm>
            <a:off x="244375" y="4743300"/>
            <a:ext cx="62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https://www.cs.toronto.edu/~guerzhoy/320/lec/upsampling.pdf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61"/>
          <p:cNvPicPr preferRelativeResize="0"/>
          <p:nvPr/>
        </p:nvPicPr>
        <p:blipFill>
          <a:blip r:embed="rId3">
            <a:alphaModFix/>
          </a:blip>
          <a:stretch>
            <a:fillRect/>
          </a:stretch>
        </p:blipFill>
        <p:spPr>
          <a:xfrm>
            <a:off x="408425" y="897125"/>
            <a:ext cx="4410075" cy="1743075"/>
          </a:xfrm>
          <a:prstGeom prst="rect">
            <a:avLst/>
          </a:prstGeom>
          <a:noFill/>
          <a:ln>
            <a:noFill/>
          </a:ln>
        </p:spPr>
      </p:pic>
      <p:sp>
        <p:nvSpPr>
          <p:cNvPr id="563" name="Google Shape;563;p61"/>
          <p:cNvSpPr txBox="1"/>
          <p:nvPr/>
        </p:nvSpPr>
        <p:spPr>
          <a:xfrm>
            <a:off x="92700" y="128025"/>
            <a:ext cx="41859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564" name="Google Shape;564;p61"/>
          <p:cNvSpPr txBox="1"/>
          <p:nvPr/>
        </p:nvSpPr>
        <p:spPr>
          <a:xfrm>
            <a:off x="4367275" y="192450"/>
            <a:ext cx="41859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rgbClr val="FFFFFF"/>
                </a:highlight>
                <a:latin typeface="Microsoft Yahei"/>
                <a:ea typeface="Microsoft Yahei"/>
                <a:cs typeface="Microsoft Yahei"/>
                <a:sym typeface="Microsoft Yahei"/>
              </a:rPr>
              <a:t>Upsampling (De-convolution)</a:t>
            </a:r>
            <a:endParaRPr sz="2150" b="1">
              <a:solidFill>
                <a:srgbClr val="121212"/>
              </a:solidFill>
              <a:highlight>
                <a:srgbClr val="FFFFFF"/>
              </a:highlight>
              <a:latin typeface="Microsoft Yahei"/>
              <a:ea typeface="Microsoft Yahei"/>
              <a:cs typeface="Microsoft Yahei"/>
              <a:sym typeface="Microsoft Yahei"/>
            </a:endParaRPr>
          </a:p>
        </p:txBody>
      </p:sp>
      <p:pic>
        <p:nvPicPr>
          <p:cNvPr id="565" name="Google Shape;565;p61"/>
          <p:cNvPicPr preferRelativeResize="0"/>
          <p:nvPr/>
        </p:nvPicPr>
        <p:blipFill>
          <a:blip r:embed="rId4">
            <a:alphaModFix/>
          </a:blip>
          <a:stretch>
            <a:fillRect/>
          </a:stretch>
        </p:blipFill>
        <p:spPr>
          <a:xfrm>
            <a:off x="4771150" y="997100"/>
            <a:ext cx="4262300" cy="1164375"/>
          </a:xfrm>
          <a:prstGeom prst="rect">
            <a:avLst/>
          </a:prstGeom>
          <a:noFill/>
          <a:ln>
            <a:noFill/>
          </a:ln>
        </p:spPr>
      </p:pic>
      <p:pic>
        <p:nvPicPr>
          <p:cNvPr id="566" name="Google Shape;566;p61"/>
          <p:cNvPicPr preferRelativeResize="0"/>
          <p:nvPr/>
        </p:nvPicPr>
        <p:blipFill>
          <a:blip r:embed="rId5">
            <a:alphaModFix/>
          </a:blip>
          <a:stretch>
            <a:fillRect/>
          </a:stretch>
        </p:blipFill>
        <p:spPr>
          <a:xfrm>
            <a:off x="1397550" y="3105700"/>
            <a:ext cx="1743075" cy="1743075"/>
          </a:xfrm>
          <a:prstGeom prst="rect">
            <a:avLst/>
          </a:prstGeom>
          <a:noFill/>
          <a:ln>
            <a:noFill/>
          </a:ln>
        </p:spPr>
      </p:pic>
      <p:sp>
        <p:nvSpPr>
          <p:cNvPr id="567" name="Google Shape;567;p61"/>
          <p:cNvSpPr txBox="1"/>
          <p:nvPr/>
        </p:nvSpPr>
        <p:spPr>
          <a:xfrm>
            <a:off x="501550" y="2571750"/>
            <a:ext cx="49095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chemeClr val="lt1"/>
                </a:highlight>
                <a:latin typeface="Microsoft Yahei"/>
                <a:ea typeface="Microsoft Yahei"/>
                <a:cs typeface="Microsoft Yahei"/>
                <a:sym typeface="Microsoft Yahei"/>
              </a:rPr>
              <a:t>Similar to the overlap-tile strategy</a:t>
            </a:r>
            <a:endParaRPr/>
          </a:p>
        </p:txBody>
      </p:sp>
      <p:pic>
        <p:nvPicPr>
          <p:cNvPr id="568" name="Google Shape;568;p61"/>
          <p:cNvPicPr preferRelativeResize="0"/>
          <p:nvPr/>
        </p:nvPicPr>
        <p:blipFill rotWithShape="1">
          <a:blip r:embed="rId6">
            <a:alphaModFix/>
          </a:blip>
          <a:srcRect l="59964" t="13815" b="28716"/>
          <a:stretch/>
        </p:blipFill>
        <p:spPr>
          <a:xfrm>
            <a:off x="5468650" y="2315725"/>
            <a:ext cx="3084526" cy="2827776"/>
          </a:xfrm>
          <a:prstGeom prst="rect">
            <a:avLst/>
          </a:prstGeom>
          <a:noFill/>
          <a:ln>
            <a:noFill/>
          </a:ln>
        </p:spPr>
      </p:pic>
      <p:sp>
        <p:nvSpPr>
          <p:cNvPr id="569" name="Google Shape;569;p61"/>
          <p:cNvSpPr txBox="1"/>
          <p:nvPr/>
        </p:nvSpPr>
        <p:spPr>
          <a:xfrm>
            <a:off x="244375" y="4743300"/>
            <a:ext cx="62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https://www.cs.toronto.edu/~guerzhoy/320/lec/upsampling.pdf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p:nvPr/>
        </p:nvSpPr>
        <p:spPr>
          <a:xfrm>
            <a:off x="92700" y="128025"/>
            <a:ext cx="41859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pic>
        <p:nvPicPr>
          <p:cNvPr id="575" name="Google Shape;575;p62"/>
          <p:cNvPicPr preferRelativeResize="0"/>
          <p:nvPr/>
        </p:nvPicPr>
        <p:blipFill rotWithShape="1">
          <a:blip r:embed="rId3">
            <a:alphaModFix/>
          </a:blip>
          <a:srcRect t="21868"/>
          <a:stretch/>
        </p:blipFill>
        <p:spPr>
          <a:xfrm>
            <a:off x="198900" y="872775"/>
            <a:ext cx="7155377" cy="3268824"/>
          </a:xfrm>
          <a:prstGeom prst="rect">
            <a:avLst/>
          </a:prstGeom>
          <a:noFill/>
          <a:ln>
            <a:noFill/>
          </a:ln>
        </p:spPr>
      </p:pic>
      <p:sp>
        <p:nvSpPr>
          <p:cNvPr id="576" name="Google Shape;576;p62"/>
          <p:cNvSpPr txBox="1"/>
          <p:nvPr/>
        </p:nvSpPr>
        <p:spPr>
          <a:xfrm>
            <a:off x="4278600" y="133575"/>
            <a:ext cx="41859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rgbClr val="FFFFFF"/>
                </a:highlight>
                <a:latin typeface="Microsoft Yahei"/>
                <a:ea typeface="Microsoft Yahei"/>
                <a:cs typeface="Microsoft Yahei"/>
                <a:sym typeface="Microsoft Yahei"/>
              </a:rPr>
              <a:t>Image Interpolation</a:t>
            </a:r>
            <a:endParaRPr sz="2150" b="1">
              <a:solidFill>
                <a:srgbClr val="121212"/>
              </a:solidFill>
              <a:highlight>
                <a:srgbClr val="FFFFFF"/>
              </a:highlight>
              <a:latin typeface="Microsoft Yahei"/>
              <a:ea typeface="Microsoft Yahei"/>
              <a:cs typeface="Microsoft Yahei"/>
              <a:sym typeface="Microsoft Yahei"/>
            </a:endParaRPr>
          </a:p>
        </p:txBody>
      </p:sp>
      <p:pic>
        <p:nvPicPr>
          <p:cNvPr id="577" name="Google Shape;577;p62"/>
          <p:cNvPicPr preferRelativeResize="0"/>
          <p:nvPr/>
        </p:nvPicPr>
        <p:blipFill>
          <a:blip r:embed="rId4">
            <a:alphaModFix/>
          </a:blip>
          <a:stretch>
            <a:fillRect/>
          </a:stretch>
        </p:blipFill>
        <p:spPr>
          <a:xfrm>
            <a:off x="4690775" y="2817250"/>
            <a:ext cx="4143375" cy="2143125"/>
          </a:xfrm>
          <a:prstGeom prst="rect">
            <a:avLst/>
          </a:prstGeom>
          <a:noFill/>
          <a:ln>
            <a:noFill/>
          </a:ln>
        </p:spPr>
      </p:pic>
      <p:sp>
        <p:nvSpPr>
          <p:cNvPr id="578" name="Google Shape;578;p62"/>
          <p:cNvSpPr txBox="1"/>
          <p:nvPr/>
        </p:nvSpPr>
        <p:spPr>
          <a:xfrm>
            <a:off x="5245575" y="826225"/>
            <a:ext cx="41859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a:solidFill>
                  <a:srgbClr val="121212"/>
                </a:solidFill>
                <a:highlight>
                  <a:srgbClr val="FFFFFF"/>
                </a:highlight>
                <a:latin typeface="Microsoft Yahei"/>
                <a:ea typeface="Microsoft Yahei"/>
                <a:cs typeface="Microsoft Yahei"/>
                <a:sym typeface="Microsoft Yahei"/>
              </a:rPr>
              <a:t>which we will use later</a:t>
            </a:r>
            <a:endParaRPr sz="2150">
              <a:solidFill>
                <a:srgbClr val="121212"/>
              </a:solidFill>
              <a:highlight>
                <a:srgbClr val="FFFFFF"/>
              </a:highlight>
              <a:latin typeface="Microsoft Yahei"/>
              <a:ea typeface="Microsoft Yahei"/>
              <a:cs typeface="Microsoft Yahei"/>
              <a:sym typeface="Microsoft Yahei"/>
            </a:endParaRPr>
          </a:p>
        </p:txBody>
      </p:sp>
      <p:sp>
        <p:nvSpPr>
          <p:cNvPr id="579" name="Google Shape;579;p62"/>
          <p:cNvSpPr txBox="1"/>
          <p:nvPr/>
        </p:nvSpPr>
        <p:spPr>
          <a:xfrm>
            <a:off x="0" y="4813125"/>
            <a:ext cx="62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https://www.cs.toronto.edu/~guerzhoy/320/lec/upsampling.pdf</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p:nvPr/>
        </p:nvSpPr>
        <p:spPr>
          <a:xfrm>
            <a:off x="5214375" y="93100"/>
            <a:ext cx="3000000" cy="5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800"/>
              </a:spcBef>
              <a:spcAft>
                <a:spcPts val="400"/>
              </a:spcAft>
              <a:buNone/>
            </a:pPr>
            <a:r>
              <a:rPr lang="zh-CN" sz="2150" b="1">
                <a:solidFill>
                  <a:srgbClr val="121212"/>
                </a:solidFill>
                <a:highlight>
                  <a:srgbClr val="FFFFFF"/>
                </a:highlight>
                <a:latin typeface="Microsoft Yahei"/>
                <a:ea typeface="Microsoft Yahei"/>
                <a:cs typeface="Microsoft Yahei"/>
                <a:sym typeface="Microsoft Yahei"/>
              </a:rPr>
              <a:t>Skip-connection</a:t>
            </a:r>
            <a:endParaRPr sz="2150" b="1">
              <a:solidFill>
                <a:srgbClr val="121212"/>
              </a:solidFill>
              <a:highlight>
                <a:srgbClr val="FFFFFF"/>
              </a:highlight>
              <a:latin typeface="Microsoft Yahei"/>
              <a:ea typeface="Microsoft Yahei"/>
              <a:cs typeface="Microsoft Yahei"/>
              <a:sym typeface="Microsoft Yahei"/>
            </a:endParaRPr>
          </a:p>
        </p:txBody>
      </p:sp>
      <p:pic>
        <p:nvPicPr>
          <p:cNvPr id="585" name="Google Shape;585;p63"/>
          <p:cNvPicPr preferRelativeResize="0"/>
          <p:nvPr/>
        </p:nvPicPr>
        <p:blipFill>
          <a:blip r:embed="rId3">
            <a:alphaModFix/>
          </a:blip>
          <a:stretch>
            <a:fillRect/>
          </a:stretch>
        </p:blipFill>
        <p:spPr>
          <a:xfrm>
            <a:off x="232725" y="608800"/>
            <a:ext cx="4822323" cy="3054801"/>
          </a:xfrm>
          <a:prstGeom prst="rect">
            <a:avLst/>
          </a:prstGeom>
          <a:noFill/>
          <a:ln>
            <a:noFill/>
          </a:ln>
        </p:spPr>
      </p:pic>
      <p:sp>
        <p:nvSpPr>
          <p:cNvPr id="586" name="Google Shape;586;p63"/>
          <p:cNvSpPr txBox="1"/>
          <p:nvPr/>
        </p:nvSpPr>
        <p:spPr>
          <a:xfrm>
            <a:off x="92700" y="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587" name="Google Shape;587;p63"/>
          <p:cNvSpPr txBox="1"/>
          <p:nvPr/>
        </p:nvSpPr>
        <p:spPr>
          <a:xfrm>
            <a:off x="232725" y="3792150"/>
            <a:ext cx="8554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In order to make up for the information lost in the down-sampling during the encoding stage, between the encoder and the decoder of the network, the U-Net uses the Concat layer to fuse the feature maps. Thus, more high-resolution information from the downsampling phase can be used during upsampling. So, the detailed information (semantic boundaries) in the original image can be recovered better. Thus, the segmentation performance (accuracy) will be improved.</a:t>
            </a:r>
            <a:endParaRPr>
              <a:latin typeface="Archivo"/>
              <a:ea typeface="Archivo"/>
              <a:cs typeface="Archivo"/>
              <a:sym typeface="Archivo"/>
            </a:endParaRPr>
          </a:p>
        </p:txBody>
      </p:sp>
      <p:pic>
        <p:nvPicPr>
          <p:cNvPr id="588" name="Google Shape;588;p63"/>
          <p:cNvPicPr preferRelativeResize="0"/>
          <p:nvPr/>
        </p:nvPicPr>
        <p:blipFill>
          <a:blip r:embed="rId4">
            <a:alphaModFix/>
          </a:blip>
          <a:stretch>
            <a:fillRect/>
          </a:stretch>
        </p:blipFill>
        <p:spPr>
          <a:xfrm>
            <a:off x="5102375" y="526795"/>
            <a:ext cx="2257550" cy="732817"/>
          </a:xfrm>
          <a:prstGeom prst="rect">
            <a:avLst/>
          </a:prstGeom>
          <a:noFill/>
          <a:ln>
            <a:noFill/>
          </a:ln>
        </p:spPr>
      </p:pic>
      <p:pic>
        <p:nvPicPr>
          <p:cNvPr id="589" name="Google Shape;589;p63"/>
          <p:cNvPicPr preferRelativeResize="0"/>
          <p:nvPr/>
        </p:nvPicPr>
        <p:blipFill>
          <a:blip r:embed="rId5">
            <a:alphaModFix/>
          </a:blip>
          <a:stretch>
            <a:fillRect/>
          </a:stretch>
        </p:blipFill>
        <p:spPr>
          <a:xfrm>
            <a:off x="7078316" y="2200875"/>
            <a:ext cx="1968134" cy="1462725"/>
          </a:xfrm>
          <a:prstGeom prst="rect">
            <a:avLst/>
          </a:prstGeom>
          <a:noFill/>
          <a:ln>
            <a:noFill/>
          </a:ln>
        </p:spPr>
      </p:pic>
      <p:pic>
        <p:nvPicPr>
          <p:cNvPr id="590" name="Google Shape;590;p63"/>
          <p:cNvPicPr preferRelativeResize="0"/>
          <p:nvPr/>
        </p:nvPicPr>
        <p:blipFill rotWithShape="1">
          <a:blip r:embed="rId6">
            <a:alphaModFix/>
          </a:blip>
          <a:srcRect l="34075" t="40376" r="32303"/>
          <a:stretch/>
        </p:blipFill>
        <p:spPr>
          <a:xfrm>
            <a:off x="5055050" y="1046450"/>
            <a:ext cx="2023275" cy="2226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4"/>
          <p:cNvPicPr preferRelativeResize="0"/>
          <p:nvPr/>
        </p:nvPicPr>
        <p:blipFill>
          <a:blip r:embed="rId3">
            <a:alphaModFix/>
          </a:blip>
          <a:stretch>
            <a:fillRect/>
          </a:stretch>
        </p:blipFill>
        <p:spPr>
          <a:xfrm>
            <a:off x="152400" y="1451875"/>
            <a:ext cx="8839202" cy="904130"/>
          </a:xfrm>
          <a:prstGeom prst="rect">
            <a:avLst/>
          </a:prstGeom>
          <a:noFill/>
          <a:ln>
            <a:noFill/>
          </a:ln>
        </p:spPr>
      </p:pic>
      <p:sp>
        <p:nvSpPr>
          <p:cNvPr id="596" name="Google Shape;596;p64"/>
          <p:cNvSpPr txBox="1"/>
          <p:nvPr/>
        </p:nvSpPr>
        <p:spPr>
          <a:xfrm>
            <a:off x="152400" y="86882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100" b="1"/>
              <a:t>Pixel-wise Softmax Function</a:t>
            </a:r>
            <a:endParaRPr sz="2100" b="1"/>
          </a:p>
        </p:txBody>
      </p:sp>
      <p:sp>
        <p:nvSpPr>
          <p:cNvPr id="597" name="Google Shape;597;p64"/>
          <p:cNvSpPr txBox="1"/>
          <p:nvPr/>
        </p:nvSpPr>
        <p:spPr>
          <a:xfrm>
            <a:off x="92700" y="179100"/>
            <a:ext cx="40167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598" name="Google Shape;598;p64"/>
          <p:cNvSpPr txBox="1"/>
          <p:nvPr/>
        </p:nvSpPr>
        <p:spPr>
          <a:xfrm>
            <a:off x="4109400" y="237275"/>
            <a:ext cx="30240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100" b="1"/>
              <a:t>Loss Function</a:t>
            </a:r>
            <a:endParaRPr sz="2100" b="1"/>
          </a:p>
        </p:txBody>
      </p:sp>
      <p:sp>
        <p:nvSpPr>
          <p:cNvPr id="599" name="Google Shape;599;p64"/>
          <p:cNvSpPr txBox="1"/>
          <p:nvPr/>
        </p:nvSpPr>
        <p:spPr>
          <a:xfrm>
            <a:off x="430150" y="2671425"/>
            <a:ext cx="79602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t>where           represents the activation value of pixel </a:t>
            </a:r>
            <a:r>
              <a:rPr lang="zh-CN" sz="1800" i="1"/>
              <a:t>x</a:t>
            </a:r>
            <a:r>
              <a:rPr lang="zh-CN" sz="1800"/>
              <a:t> in the </a:t>
            </a:r>
            <a:r>
              <a:rPr lang="zh-CN" sz="1800" i="1"/>
              <a:t>k</a:t>
            </a:r>
            <a:r>
              <a:rPr lang="zh-CN" sz="1800"/>
              <a:t>-th channel of the feature map</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zh-CN" sz="1800" i="1"/>
              <a:t>k</a:t>
            </a:r>
            <a:r>
              <a:rPr lang="zh-CN" sz="1800"/>
              <a:t> represents the </a:t>
            </a:r>
            <a:r>
              <a:rPr lang="zh-CN" sz="1800" i="1"/>
              <a:t>k</a:t>
            </a:r>
            <a:r>
              <a:rPr lang="zh-CN" sz="1800"/>
              <a:t>-th channel in the feature map</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zh-CN" sz="1800" i="1"/>
              <a:t>K</a:t>
            </a:r>
            <a:r>
              <a:rPr lang="zh-CN" sz="1800"/>
              <a:t> represents the total number of classes</a:t>
            </a:r>
            <a:endParaRPr sz="1800"/>
          </a:p>
        </p:txBody>
      </p:sp>
      <p:pic>
        <p:nvPicPr>
          <p:cNvPr id="600" name="Google Shape;600;p64"/>
          <p:cNvPicPr preferRelativeResize="0"/>
          <p:nvPr/>
        </p:nvPicPr>
        <p:blipFill>
          <a:blip r:embed="rId4">
            <a:alphaModFix/>
          </a:blip>
          <a:stretch>
            <a:fillRect/>
          </a:stretch>
        </p:blipFill>
        <p:spPr>
          <a:xfrm>
            <a:off x="1224225" y="2769550"/>
            <a:ext cx="569250" cy="32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65"/>
          <p:cNvPicPr preferRelativeResize="0"/>
          <p:nvPr/>
        </p:nvPicPr>
        <p:blipFill>
          <a:blip r:embed="rId3">
            <a:alphaModFix/>
          </a:blip>
          <a:stretch>
            <a:fillRect/>
          </a:stretch>
        </p:blipFill>
        <p:spPr>
          <a:xfrm>
            <a:off x="1641250" y="1694025"/>
            <a:ext cx="5747299" cy="1264225"/>
          </a:xfrm>
          <a:prstGeom prst="rect">
            <a:avLst/>
          </a:prstGeom>
          <a:noFill/>
          <a:ln>
            <a:noFill/>
          </a:ln>
        </p:spPr>
      </p:pic>
      <p:pic>
        <p:nvPicPr>
          <p:cNvPr id="606" name="Google Shape;606;p65"/>
          <p:cNvPicPr preferRelativeResize="0"/>
          <p:nvPr/>
        </p:nvPicPr>
        <p:blipFill>
          <a:blip r:embed="rId4">
            <a:alphaModFix/>
          </a:blip>
          <a:stretch>
            <a:fillRect/>
          </a:stretch>
        </p:blipFill>
        <p:spPr>
          <a:xfrm>
            <a:off x="0" y="3189817"/>
            <a:ext cx="9143999" cy="974866"/>
          </a:xfrm>
          <a:prstGeom prst="rect">
            <a:avLst/>
          </a:prstGeom>
          <a:noFill/>
          <a:ln>
            <a:noFill/>
          </a:ln>
        </p:spPr>
      </p:pic>
      <p:sp>
        <p:nvSpPr>
          <p:cNvPr id="607" name="Google Shape;607;p65"/>
          <p:cNvSpPr txBox="1"/>
          <p:nvPr/>
        </p:nvSpPr>
        <p:spPr>
          <a:xfrm>
            <a:off x="92700" y="179100"/>
            <a:ext cx="40167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608" name="Google Shape;608;p65"/>
          <p:cNvSpPr txBox="1"/>
          <p:nvPr/>
        </p:nvSpPr>
        <p:spPr>
          <a:xfrm>
            <a:off x="4109400" y="237275"/>
            <a:ext cx="30240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100" b="1"/>
              <a:t>Loss Function</a:t>
            </a:r>
            <a:endParaRPr sz="2100" b="1"/>
          </a:p>
        </p:txBody>
      </p:sp>
      <p:sp>
        <p:nvSpPr>
          <p:cNvPr id="609" name="Google Shape;609;p65"/>
          <p:cNvSpPr txBox="1"/>
          <p:nvPr/>
        </p:nvSpPr>
        <p:spPr>
          <a:xfrm>
            <a:off x="92700" y="969113"/>
            <a:ext cx="731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latin typeface="Archivo"/>
                <a:ea typeface="Archivo"/>
                <a:cs typeface="Archivo"/>
                <a:sym typeface="Archivo"/>
              </a:rPr>
              <a:t>The </a:t>
            </a:r>
            <a:r>
              <a:rPr lang="zh-CN" sz="1800" b="1" u="sng">
                <a:latin typeface="Archivo"/>
                <a:ea typeface="Archivo"/>
                <a:cs typeface="Archivo"/>
                <a:sym typeface="Archivo"/>
              </a:rPr>
              <a:t>cross entropy</a:t>
            </a:r>
            <a:r>
              <a:rPr lang="zh-CN" sz="1800">
                <a:latin typeface="Archivo"/>
                <a:ea typeface="Archivo"/>
                <a:cs typeface="Archivo"/>
                <a:sym typeface="Archivo"/>
              </a:rPr>
              <a:t> then penalizes at each position the deviation of </a:t>
            </a:r>
            <a:endParaRPr sz="1800">
              <a:latin typeface="Archivo"/>
              <a:ea typeface="Archivo"/>
              <a:cs typeface="Archivo"/>
              <a:sym typeface="Archivo"/>
            </a:endParaRPr>
          </a:p>
        </p:txBody>
      </p:sp>
      <p:pic>
        <p:nvPicPr>
          <p:cNvPr id="610" name="Google Shape;610;p65"/>
          <p:cNvPicPr preferRelativeResize="0"/>
          <p:nvPr/>
        </p:nvPicPr>
        <p:blipFill rotWithShape="1">
          <a:blip r:embed="rId5">
            <a:alphaModFix/>
          </a:blip>
          <a:srcRect l="6699"/>
          <a:stretch/>
        </p:blipFill>
        <p:spPr>
          <a:xfrm>
            <a:off x="6865725" y="1007550"/>
            <a:ext cx="972925" cy="384825"/>
          </a:xfrm>
          <a:prstGeom prst="rect">
            <a:avLst/>
          </a:prstGeom>
          <a:noFill/>
          <a:ln>
            <a:noFill/>
          </a:ln>
        </p:spPr>
      </p:pic>
      <p:sp>
        <p:nvSpPr>
          <p:cNvPr id="611" name="Google Shape;611;p65"/>
          <p:cNvSpPr txBox="1"/>
          <p:nvPr/>
        </p:nvSpPr>
        <p:spPr>
          <a:xfrm>
            <a:off x="7745550" y="9691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latin typeface="Archivo"/>
                <a:ea typeface="Archivo"/>
                <a:cs typeface="Archivo"/>
                <a:sym typeface="Archivo"/>
              </a:rPr>
              <a:t>from 1 using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3815750" y="1855000"/>
            <a:ext cx="5540700" cy="18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zh-CN"/>
              <a:t>Problem Introduction</a:t>
            </a:r>
            <a:endParaRPr/>
          </a:p>
        </p:txBody>
      </p:sp>
      <p:sp>
        <p:nvSpPr>
          <p:cNvPr id="431" name="Google Shape;431;p48"/>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zh-CN"/>
              <a:t>01</a:t>
            </a:r>
            <a:endParaRPr/>
          </a:p>
        </p:txBody>
      </p:sp>
      <p:pic>
        <p:nvPicPr>
          <p:cNvPr id="432" name="Google Shape;432;p48"/>
          <p:cNvPicPr preferRelativeResize="0"/>
          <p:nvPr/>
        </p:nvPicPr>
        <p:blipFill rotWithShape="1">
          <a:blip r:embed="rId3">
            <a:alphaModFix/>
          </a:blip>
          <a:srcRect/>
          <a:stretch/>
        </p:blipFill>
        <p:spPr>
          <a:xfrm rot="10800000">
            <a:off x="796025" y="1830400"/>
            <a:ext cx="2609850" cy="2609850"/>
          </a:xfrm>
          <a:prstGeom prst="rect">
            <a:avLst/>
          </a:prstGeom>
          <a:noFill/>
          <a:ln>
            <a:noFill/>
          </a:ln>
        </p:spPr>
      </p:pic>
      <p:pic>
        <p:nvPicPr>
          <p:cNvPr id="433" name="Google Shape;433;p48"/>
          <p:cNvPicPr preferRelativeResize="0"/>
          <p:nvPr/>
        </p:nvPicPr>
        <p:blipFill rotWithShape="1">
          <a:blip r:embed="rId4">
            <a:alphaModFix/>
          </a:blip>
          <a:srcRect l="9" r="9"/>
          <a:stretch/>
        </p:blipFill>
        <p:spPr>
          <a:xfrm rot="-8944038">
            <a:off x="1827375" y="992877"/>
            <a:ext cx="1874500" cy="2809739"/>
          </a:xfrm>
          <a:prstGeom prst="rect">
            <a:avLst/>
          </a:prstGeom>
          <a:noFill/>
          <a:ln>
            <a:noFill/>
          </a:ln>
        </p:spPr>
      </p:pic>
      <p:sp>
        <p:nvSpPr>
          <p:cNvPr id="434" name="Google Shape;434;p48"/>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p:nvPr/>
        </p:nvSpPr>
        <p:spPr>
          <a:xfrm>
            <a:off x="4410375" y="4154375"/>
            <a:ext cx="4387200" cy="9027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p66"/>
          <p:cNvPicPr preferRelativeResize="0"/>
          <p:nvPr/>
        </p:nvPicPr>
        <p:blipFill>
          <a:blip r:embed="rId3">
            <a:alphaModFix/>
          </a:blip>
          <a:stretch>
            <a:fillRect/>
          </a:stretch>
        </p:blipFill>
        <p:spPr>
          <a:xfrm>
            <a:off x="628374" y="1421250"/>
            <a:ext cx="7712674" cy="1420275"/>
          </a:xfrm>
          <a:prstGeom prst="rect">
            <a:avLst/>
          </a:prstGeom>
          <a:noFill/>
          <a:ln>
            <a:noFill/>
          </a:ln>
        </p:spPr>
      </p:pic>
      <p:pic>
        <p:nvPicPr>
          <p:cNvPr id="618" name="Google Shape;618;p66"/>
          <p:cNvPicPr preferRelativeResize="0"/>
          <p:nvPr/>
        </p:nvPicPr>
        <p:blipFill>
          <a:blip r:embed="rId4">
            <a:alphaModFix/>
          </a:blip>
          <a:stretch>
            <a:fillRect/>
          </a:stretch>
        </p:blipFill>
        <p:spPr>
          <a:xfrm>
            <a:off x="324863" y="2865051"/>
            <a:ext cx="8657625" cy="1197475"/>
          </a:xfrm>
          <a:prstGeom prst="rect">
            <a:avLst/>
          </a:prstGeom>
          <a:noFill/>
          <a:ln>
            <a:noFill/>
          </a:ln>
        </p:spPr>
      </p:pic>
      <p:sp>
        <p:nvSpPr>
          <p:cNvPr id="619" name="Google Shape;619;p66"/>
          <p:cNvSpPr txBox="1"/>
          <p:nvPr/>
        </p:nvSpPr>
        <p:spPr>
          <a:xfrm>
            <a:off x="92700" y="179100"/>
            <a:ext cx="40167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Architecture of U-Net</a:t>
            </a:r>
            <a:endParaRPr sz="2500">
              <a:solidFill>
                <a:srgbClr val="720039"/>
              </a:solidFill>
              <a:latin typeface="Archivo Black"/>
              <a:ea typeface="Archivo Black"/>
              <a:cs typeface="Archivo Black"/>
              <a:sym typeface="Archivo Black"/>
            </a:endParaRPr>
          </a:p>
        </p:txBody>
      </p:sp>
      <p:sp>
        <p:nvSpPr>
          <p:cNvPr id="620" name="Google Shape;620;p66"/>
          <p:cNvSpPr txBox="1"/>
          <p:nvPr/>
        </p:nvSpPr>
        <p:spPr>
          <a:xfrm>
            <a:off x="4109400" y="237275"/>
            <a:ext cx="30240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100" b="1"/>
              <a:t>Loss Function</a:t>
            </a:r>
            <a:endParaRPr sz="2100" b="1"/>
          </a:p>
        </p:txBody>
      </p:sp>
      <p:sp>
        <p:nvSpPr>
          <p:cNvPr id="621" name="Google Shape;621;p66"/>
          <p:cNvSpPr txBox="1"/>
          <p:nvPr/>
        </p:nvSpPr>
        <p:spPr>
          <a:xfrm>
            <a:off x="324875" y="936025"/>
            <a:ext cx="369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latin typeface="Archivo"/>
                <a:ea typeface="Archivo"/>
                <a:cs typeface="Archivo"/>
                <a:sym typeface="Archivo"/>
              </a:rPr>
              <a:t>The </a:t>
            </a:r>
            <a:r>
              <a:rPr lang="zh-CN" sz="1800" b="1" u="sng">
                <a:latin typeface="Archivo"/>
                <a:ea typeface="Archivo"/>
                <a:cs typeface="Archivo"/>
                <a:sym typeface="Archivo"/>
              </a:rPr>
              <a:t>weight map is given by</a:t>
            </a:r>
            <a:endParaRPr/>
          </a:p>
        </p:txBody>
      </p:sp>
      <p:sp>
        <p:nvSpPr>
          <p:cNvPr id="622" name="Google Shape;622;p66"/>
          <p:cNvSpPr txBox="1"/>
          <p:nvPr/>
        </p:nvSpPr>
        <p:spPr>
          <a:xfrm>
            <a:off x="4443775" y="4190075"/>
            <a:ext cx="4538700" cy="831300"/>
          </a:xfrm>
          <a:prstGeom prst="rect">
            <a:avLst/>
          </a:prstGeom>
          <a:noFill/>
          <a:ln>
            <a:noFill/>
          </a:ln>
        </p:spPr>
        <p:txBody>
          <a:bodyPr spcFirstLastPara="1" wrap="square" lIns="91425" tIns="91425" rIns="91425" bIns="91425" anchor="t" anchorCtr="0">
            <a:spAutoFit/>
          </a:bodyPr>
          <a:lstStyle/>
          <a:p>
            <a:pPr marL="0" lvl="0" indent="0" algn="l" rtl="0">
              <a:lnSpc>
                <a:spcPct val="91283"/>
              </a:lnSpc>
              <a:spcBef>
                <a:spcPts val="600"/>
              </a:spcBef>
              <a:spcAft>
                <a:spcPts val="900"/>
              </a:spcAft>
              <a:buNone/>
            </a:pPr>
            <a:r>
              <a:rPr lang="zh-CN" b="1"/>
              <a:t>Details can be found at the paper: U-Net: Convolutional Networks for Biomedical Image Segmentation, https://arxiv.org/abs/1505.04597</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67"/>
          <p:cNvSpPr txBox="1"/>
          <p:nvPr/>
        </p:nvSpPr>
        <p:spPr>
          <a:xfrm>
            <a:off x="92700" y="1791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U-Net++: Improvement of U-Net</a:t>
            </a:r>
            <a:endParaRPr sz="2500">
              <a:solidFill>
                <a:srgbClr val="720039"/>
              </a:solidFill>
              <a:latin typeface="Archivo Black"/>
              <a:ea typeface="Archivo Black"/>
              <a:cs typeface="Archivo Black"/>
              <a:sym typeface="Archivo Black"/>
            </a:endParaRPr>
          </a:p>
        </p:txBody>
      </p:sp>
      <p:pic>
        <p:nvPicPr>
          <p:cNvPr id="628" name="Google Shape;628;p67"/>
          <p:cNvPicPr preferRelativeResize="0"/>
          <p:nvPr/>
        </p:nvPicPr>
        <p:blipFill>
          <a:blip r:embed="rId3">
            <a:alphaModFix/>
          </a:blip>
          <a:stretch>
            <a:fillRect/>
          </a:stretch>
        </p:blipFill>
        <p:spPr>
          <a:xfrm>
            <a:off x="152400" y="858300"/>
            <a:ext cx="8296731" cy="4132800"/>
          </a:xfrm>
          <a:prstGeom prst="rect">
            <a:avLst/>
          </a:prstGeom>
          <a:noFill/>
          <a:ln>
            <a:noFill/>
          </a:ln>
        </p:spPr>
      </p:pic>
      <p:sp>
        <p:nvSpPr>
          <p:cNvPr id="629" name="Google Shape;629;p67"/>
          <p:cNvSpPr txBox="1"/>
          <p:nvPr/>
        </p:nvSpPr>
        <p:spPr>
          <a:xfrm>
            <a:off x="488750" y="3933275"/>
            <a:ext cx="20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可能不需要这页</a:t>
            </a:r>
            <a:endParaRPr>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8"/>
          <p:cNvSpPr txBox="1"/>
          <p:nvPr/>
        </p:nvSpPr>
        <p:spPr>
          <a:xfrm>
            <a:off x="268125" y="64038"/>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Our project</a:t>
            </a:r>
            <a:endParaRPr sz="2500">
              <a:solidFill>
                <a:srgbClr val="720039"/>
              </a:solidFill>
              <a:latin typeface="Archivo Black"/>
              <a:ea typeface="Archivo Black"/>
              <a:cs typeface="Archivo Black"/>
              <a:sym typeface="Archivo Black"/>
            </a:endParaRPr>
          </a:p>
        </p:txBody>
      </p:sp>
      <p:sp>
        <p:nvSpPr>
          <p:cNvPr id="635" name="Google Shape;635;p68"/>
          <p:cNvSpPr txBox="1"/>
          <p:nvPr/>
        </p:nvSpPr>
        <p:spPr>
          <a:xfrm>
            <a:off x="2392300" y="64038"/>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a:t>We only have classification data: a 0-1 problem</a:t>
            </a:r>
            <a:endParaRPr sz="2200"/>
          </a:p>
        </p:txBody>
      </p:sp>
      <p:pic>
        <p:nvPicPr>
          <p:cNvPr id="636" name="Google Shape;636;p68"/>
          <p:cNvPicPr preferRelativeResize="0"/>
          <p:nvPr/>
        </p:nvPicPr>
        <p:blipFill>
          <a:blip r:embed="rId3">
            <a:alphaModFix/>
          </a:blip>
          <a:stretch>
            <a:fillRect/>
          </a:stretch>
        </p:blipFill>
        <p:spPr>
          <a:xfrm>
            <a:off x="976175" y="590850"/>
            <a:ext cx="6882656" cy="4552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69"/>
          <p:cNvPicPr preferRelativeResize="0"/>
          <p:nvPr/>
        </p:nvPicPr>
        <p:blipFill rotWithShape="1">
          <a:blip r:embed="rId3">
            <a:alphaModFix/>
          </a:blip>
          <a:srcRect r="64108"/>
          <a:stretch/>
        </p:blipFill>
        <p:spPr>
          <a:xfrm>
            <a:off x="476450" y="1417825"/>
            <a:ext cx="2095300" cy="2144950"/>
          </a:xfrm>
          <a:prstGeom prst="rect">
            <a:avLst/>
          </a:prstGeom>
          <a:noFill/>
          <a:ln>
            <a:noFill/>
          </a:ln>
        </p:spPr>
      </p:pic>
      <p:sp>
        <p:nvSpPr>
          <p:cNvPr id="642" name="Google Shape;642;p69"/>
          <p:cNvSpPr txBox="1"/>
          <p:nvPr/>
        </p:nvSpPr>
        <p:spPr>
          <a:xfrm>
            <a:off x="208800" y="1326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Data Preparation and Pre-processing</a:t>
            </a:r>
            <a:endParaRPr sz="2500">
              <a:solidFill>
                <a:srgbClr val="720039"/>
              </a:solidFill>
              <a:latin typeface="Archivo Black"/>
              <a:ea typeface="Archivo Black"/>
              <a:cs typeface="Archivo Black"/>
              <a:sym typeface="Archivo Black"/>
            </a:endParaRPr>
          </a:p>
        </p:txBody>
      </p:sp>
      <p:sp>
        <p:nvSpPr>
          <p:cNvPr id="643" name="Google Shape;643;p69"/>
          <p:cNvSpPr txBox="1"/>
          <p:nvPr/>
        </p:nvSpPr>
        <p:spPr>
          <a:xfrm>
            <a:off x="208800" y="6594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000"/>
              <a:t>Distorting, Flipping, Cropping, Resizing, Brightness, Contrast, Dropout, etc.</a:t>
            </a:r>
            <a:endParaRPr sz="2000"/>
          </a:p>
        </p:txBody>
      </p:sp>
      <p:pic>
        <p:nvPicPr>
          <p:cNvPr id="644" name="Google Shape;644;p69"/>
          <p:cNvPicPr preferRelativeResize="0"/>
          <p:nvPr/>
        </p:nvPicPr>
        <p:blipFill>
          <a:blip r:embed="rId4">
            <a:alphaModFix/>
          </a:blip>
          <a:stretch>
            <a:fillRect/>
          </a:stretch>
        </p:blipFill>
        <p:spPr>
          <a:xfrm>
            <a:off x="4325675" y="1190820"/>
            <a:ext cx="4598850" cy="3676405"/>
          </a:xfrm>
          <a:prstGeom prst="rect">
            <a:avLst/>
          </a:prstGeom>
          <a:noFill/>
          <a:ln>
            <a:noFill/>
          </a:ln>
        </p:spPr>
      </p:pic>
      <p:pic>
        <p:nvPicPr>
          <p:cNvPr id="645" name="Google Shape;645;p69"/>
          <p:cNvPicPr preferRelativeResize="0"/>
          <p:nvPr/>
        </p:nvPicPr>
        <p:blipFill rotWithShape="1">
          <a:blip r:embed="rId3">
            <a:alphaModFix/>
          </a:blip>
          <a:srcRect l="62980"/>
          <a:stretch/>
        </p:blipFill>
        <p:spPr>
          <a:xfrm>
            <a:off x="2001549" y="2722275"/>
            <a:ext cx="2161199" cy="2144950"/>
          </a:xfrm>
          <a:prstGeom prst="rect">
            <a:avLst/>
          </a:prstGeom>
          <a:noFill/>
          <a:ln>
            <a:noFill/>
          </a:ln>
        </p:spPr>
      </p:pic>
      <p:sp>
        <p:nvSpPr>
          <p:cNvPr id="646" name="Google Shape;646;p69"/>
          <p:cNvSpPr txBox="1"/>
          <p:nvPr/>
        </p:nvSpPr>
        <p:spPr>
          <a:xfrm>
            <a:off x="6771600" y="111375"/>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500" b="1"/>
              <a:t>Augmentation</a:t>
            </a:r>
            <a:endParaRPr b="1"/>
          </a:p>
        </p:txBody>
      </p:sp>
      <p:sp>
        <p:nvSpPr>
          <p:cNvPr id="647" name="Google Shape;647;p69"/>
          <p:cNvSpPr txBox="1"/>
          <p:nvPr/>
        </p:nvSpPr>
        <p:spPr>
          <a:xfrm>
            <a:off x="0" y="4743300"/>
            <a:ext cx="64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https://www.kaggle.com/datasets/paulbacher/rsna-bcd-1024x512-preprocessed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0"/>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Efficient Net: Motivation</a:t>
            </a:r>
            <a:endParaRPr sz="2500">
              <a:solidFill>
                <a:srgbClr val="720039"/>
              </a:solidFill>
              <a:latin typeface="Archivo Black"/>
              <a:ea typeface="Archivo Black"/>
              <a:cs typeface="Archivo Black"/>
              <a:sym typeface="Archivo Black"/>
            </a:endParaRPr>
          </a:p>
        </p:txBody>
      </p:sp>
      <p:sp>
        <p:nvSpPr>
          <p:cNvPr id="653" name="Google Shape;653;p70"/>
          <p:cNvSpPr txBox="1"/>
          <p:nvPr/>
        </p:nvSpPr>
        <p:spPr>
          <a:xfrm>
            <a:off x="927100" y="903875"/>
            <a:ext cx="4899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zh-CN" sz="2500">
                <a:solidFill>
                  <a:srgbClr val="720039"/>
                </a:solidFill>
                <a:latin typeface="Archivo Black"/>
                <a:ea typeface="Archivo Black"/>
                <a:cs typeface="Archivo Black"/>
                <a:sym typeface="Archivo Black"/>
              </a:rPr>
              <a:t>Depth?</a:t>
            </a:r>
            <a:endParaRPr sz="2500">
              <a:solidFill>
                <a:srgbClr val="720039"/>
              </a:solidFill>
              <a:latin typeface="Archivo Black"/>
              <a:ea typeface="Archivo Black"/>
              <a:cs typeface="Archivo Black"/>
              <a:sym typeface="Archivo Black"/>
            </a:endParaRPr>
          </a:p>
          <a:p>
            <a:pPr marL="0" marR="0" lvl="0" indent="0" algn="l" rtl="0">
              <a:lnSpc>
                <a:spcPct val="100000"/>
              </a:lnSpc>
              <a:spcBef>
                <a:spcPts val="0"/>
              </a:spcBef>
              <a:spcAft>
                <a:spcPts val="0"/>
              </a:spcAft>
              <a:buNone/>
            </a:pPr>
            <a:r>
              <a:rPr lang="zh-CN" sz="2500">
                <a:solidFill>
                  <a:srgbClr val="720039"/>
                </a:solidFill>
                <a:latin typeface="Archivo Black"/>
                <a:ea typeface="Archivo Black"/>
                <a:cs typeface="Archivo Black"/>
                <a:sym typeface="Archivo Black"/>
              </a:rPr>
              <a:t>Width?</a:t>
            </a:r>
            <a:endParaRPr sz="2500">
              <a:solidFill>
                <a:srgbClr val="720039"/>
              </a:solidFill>
              <a:latin typeface="Archivo Black"/>
              <a:ea typeface="Archivo Black"/>
              <a:cs typeface="Archivo Black"/>
              <a:sym typeface="Archivo Black"/>
            </a:endParaRPr>
          </a:p>
          <a:p>
            <a:pPr marL="0" marR="0" lvl="0" indent="0" algn="l" rtl="0">
              <a:lnSpc>
                <a:spcPct val="100000"/>
              </a:lnSpc>
              <a:spcBef>
                <a:spcPts val="0"/>
              </a:spcBef>
              <a:spcAft>
                <a:spcPts val="0"/>
              </a:spcAft>
              <a:buNone/>
            </a:pPr>
            <a:r>
              <a:rPr lang="zh-CN" sz="2500">
                <a:solidFill>
                  <a:srgbClr val="720039"/>
                </a:solidFill>
                <a:latin typeface="Archivo Black"/>
                <a:ea typeface="Archivo Black"/>
                <a:cs typeface="Archivo Black"/>
                <a:sym typeface="Archivo Black"/>
              </a:rPr>
              <a:t>Resolution?</a:t>
            </a:r>
            <a:endParaRPr>
              <a:latin typeface="Archivo"/>
              <a:ea typeface="Archivo"/>
              <a:cs typeface="Archivo"/>
              <a:sym typeface="Archivo"/>
            </a:endParaRPr>
          </a:p>
        </p:txBody>
      </p:sp>
      <p:sp>
        <p:nvSpPr>
          <p:cNvPr id="654" name="Google Shape;654;p70"/>
          <p:cNvSpPr txBox="1"/>
          <p:nvPr/>
        </p:nvSpPr>
        <p:spPr>
          <a:xfrm>
            <a:off x="927100" y="2243075"/>
            <a:ext cx="6932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The target of Efficient Net is to maximize the model accuracy for any given resource constraints, which can be formulated as an optimization problem.</a:t>
            </a:r>
            <a:endParaRPr sz="1600">
              <a:latin typeface="Archivo"/>
              <a:ea typeface="Archivo"/>
              <a:cs typeface="Archivo"/>
              <a:sym typeface="Archivo"/>
            </a:endParaRPr>
          </a:p>
        </p:txBody>
      </p:sp>
      <p:pic>
        <p:nvPicPr>
          <p:cNvPr id="655" name="Google Shape;655;p70"/>
          <p:cNvPicPr preferRelativeResize="0"/>
          <p:nvPr/>
        </p:nvPicPr>
        <p:blipFill>
          <a:blip r:embed="rId3">
            <a:alphaModFix/>
          </a:blip>
          <a:stretch>
            <a:fillRect/>
          </a:stretch>
        </p:blipFill>
        <p:spPr>
          <a:xfrm>
            <a:off x="1090600" y="2920175"/>
            <a:ext cx="3861637" cy="1339200"/>
          </a:xfrm>
          <a:prstGeom prst="rect">
            <a:avLst/>
          </a:prstGeom>
          <a:noFill/>
          <a:ln>
            <a:noFill/>
          </a:ln>
        </p:spPr>
      </p:pic>
      <p:sp>
        <p:nvSpPr>
          <p:cNvPr id="656" name="Google Shape;656;p70"/>
          <p:cNvSpPr txBox="1"/>
          <p:nvPr/>
        </p:nvSpPr>
        <p:spPr>
          <a:xfrm>
            <a:off x="5111450" y="3126850"/>
            <a:ext cx="3973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N is the Conv Model</a:t>
            </a:r>
            <a:endParaRPr>
              <a:latin typeface="Archivo"/>
              <a:ea typeface="Archivo"/>
              <a:cs typeface="Archivo"/>
              <a:sym typeface="Archivo"/>
            </a:endParaRPr>
          </a:p>
          <a:p>
            <a:pPr marL="0" lvl="0" indent="0" algn="l" rtl="0">
              <a:spcBef>
                <a:spcPts val="0"/>
              </a:spcBef>
              <a:spcAft>
                <a:spcPts val="0"/>
              </a:spcAft>
              <a:buNone/>
            </a:pPr>
            <a:r>
              <a:rPr lang="zh-CN">
                <a:latin typeface="Archivo"/>
                <a:ea typeface="Archivo"/>
                <a:cs typeface="Archivo"/>
                <a:sym typeface="Archivo"/>
              </a:rPr>
              <a:t>Different Network Width (w), </a:t>
            </a:r>
            <a:endParaRPr>
              <a:latin typeface="Archivo"/>
              <a:ea typeface="Archivo"/>
              <a:cs typeface="Archivo"/>
              <a:sym typeface="Archivo"/>
            </a:endParaRPr>
          </a:p>
          <a:p>
            <a:pPr marL="0" lvl="0" indent="0" algn="l" rtl="0">
              <a:spcBef>
                <a:spcPts val="0"/>
              </a:spcBef>
              <a:spcAft>
                <a:spcPts val="0"/>
              </a:spcAft>
              <a:buNone/>
            </a:pPr>
            <a:r>
              <a:rPr lang="zh-CN">
                <a:latin typeface="Archivo"/>
                <a:ea typeface="Archivo"/>
                <a:cs typeface="Archivo"/>
                <a:sym typeface="Archivo"/>
              </a:rPr>
              <a:t>Depth (d)</a:t>
            </a:r>
            <a:endParaRPr>
              <a:latin typeface="Archivo"/>
              <a:ea typeface="Archivo"/>
              <a:cs typeface="Archivo"/>
              <a:sym typeface="Archivo"/>
            </a:endParaRPr>
          </a:p>
          <a:p>
            <a:pPr marL="0" lvl="0" indent="0" algn="l" rtl="0">
              <a:spcBef>
                <a:spcPts val="0"/>
              </a:spcBef>
              <a:spcAft>
                <a:spcPts val="0"/>
              </a:spcAft>
              <a:buNone/>
            </a:pPr>
            <a:r>
              <a:rPr lang="zh-CN">
                <a:latin typeface="Archivo"/>
                <a:ea typeface="Archivo"/>
                <a:cs typeface="Archivo"/>
                <a:sym typeface="Archivo"/>
              </a:rPr>
              <a:t> Resolution (r) Coefficients</a:t>
            </a:r>
            <a:endParaRPr>
              <a:latin typeface="Archivo"/>
              <a:ea typeface="Archivo"/>
              <a:cs typeface="Archivo"/>
              <a:sym typeface="Archivo"/>
            </a:endParaRPr>
          </a:p>
          <a:p>
            <a:pPr marL="0" lvl="0" indent="0" algn="l" rtl="0">
              <a:spcBef>
                <a:spcPts val="0"/>
              </a:spcBef>
              <a:spcAft>
                <a:spcPts val="0"/>
              </a:spcAft>
              <a:buNone/>
            </a:pPr>
            <a:r>
              <a:rPr lang="zh-CN">
                <a:latin typeface="Archivo"/>
                <a:ea typeface="Archivo"/>
                <a:cs typeface="Archivo"/>
                <a:sym typeface="Archivo"/>
              </a:rPr>
              <a:t>Xi : input tensor, with tensor shape Hi , Wi , Ci ,</a:t>
            </a:r>
            <a:endParaRPr>
              <a:latin typeface="Archivo"/>
              <a:ea typeface="Archivo"/>
              <a:cs typeface="Archivo"/>
              <a:sym typeface="Archivo"/>
            </a:endParaRPr>
          </a:p>
        </p:txBody>
      </p:sp>
      <p:sp>
        <p:nvSpPr>
          <p:cNvPr id="657" name="Google Shape;657;p70"/>
          <p:cNvSpPr txBox="1"/>
          <p:nvPr/>
        </p:nvSpPr>
        <p:spPr>
          <a:xfrm>
            <a:off x="463600" y="4595625"/>
            <a:ext cx="582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Equations from: EfficientNet: Rethinking Model Scaling for Convolutional Neural Networks</a:t>
            </a:r>
            <a:endParaRPr sz="1000">
              <a:latin typeface="Archivo"/>
              <a:ea typeface="Archivo"/>
              <a:cs typeface="Archivo"/>
              <a:sym typeface="Archiv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1"/>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Efficient Net: main contribution</a:t>
            </a:r>
            <a:endParaRPr sz="2500">
              <a:solidFill>
                <a:srgbClr val="720039"/>
              </a:solidFill>
              <a:latin typeface="Archivo Black"/>
              <a:ea typeface="Archivo Black"/>
              <a:cs typeface="Archivo Black"/>
              <a:sym typeface="Archivo Black"/>
            </a:endParaRPr>
          </a:p>
        </p:txBody>
      </p:sp>
      <p:sp>
        <p:nvSpPr>
          <p:cNvPr id="663" name="Google Shape;663;p71"/>
          <p:cNvSpPr txBox="1"/>
          <p:nvPr/>
        </p:nvSpPr>
        <p:spPr>
          <a:xfrm>
            <a:off x="784725" y="1029725"/>
            <a:ext cx="779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Compound Scaling Method:</a:t>
            </a:r>
            <a:endParaRPr sz="1600" b="1">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Use a compound coefficient to uniformly scales network width, depth, and resolution </a:t>
            </a:r>
            <a:endParaRPr sz="1600">
              <a:latin typeface="Archivo"/>
              <a:ea typeface="Archivo"/>
              <a:cs typeface="Archivo"/>
              <a:sym typeface="Archivo"/>
            </a:endParaRPr>
          </a:p>
        </p:txBody>
      </p:sp>
      <p:pic>
        <p:nvPicPr>
          <p:cNvPr id="664" name="Google Shape;664;p71"/>
          <p:cNvPicPr preferRelativeResize="0"/>
          <p:nvPr/>
        </p:nvPicPr>
        <p:blipFill>
          <a:blip r:embed="rId3">
            <a:alphaModFix/>
          </a:blip>
          <a:stretch>
            <a:fillRect/>
          </a:stretch>
        </p:blipFill>
        <p:spPr>
          <a:xfrm>
            <a:off x="1609350" y="2007200"/>
            <a:ext cx="2962651" cy="1714645"/>
          </a:xfrm>
          <a:prstGeom prst="rect">
            <a:avLst/>
          </a:prstGeom>
          <a:noFill/>
          <a:ln>
            <a:noFill/>
          </a:ln>
        </p:spPr>
      </p:pic>
      <p:sp>
        <p:nvSpPr>
          <p:cNvPr id="665" name="Google Shape;665;p71"/>
          <p:cNvSpPr txBox="1"/>
          <p:nvPr/>
        </p:nvSpPr>
        <p:spPr>
          <a:xfrm>
            <a:off x="784725" y="3982950"/>
            <a:ext cx="59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Here, α, β, γ are constants that can be determined by a small grid search</a:t>
            </a:r>
            <a:endParaRPr/>
          </a:p>
        </p:txBody>
      </p:sp>
      <p:sp>
        <p:nvSpPr>
          <p:cNvPr id="666" name="Google Shape;666;p71"/>
          <p:cNvSpPr txBox="1"/>
          <p:nvPr/>
        </p:nvSpPr>
        <p:spPr>
          <a:xfrm>
            <a:off x="5067300" y="2121438"/>
            <a:ext cx="3719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α, β, γ </a:t>
            </a:r>
            <a:r>
              <a:rPr lang="zh-CN">
                <a:latin typeface="Archivo"/>
                <a:ea typeface="Archivo"/>
                <a:cs typeface="Archivo"/>
                <a:sym typeface="Archivo"/>
              </a:rPr>
              <a:t>measures the ratio of depth, width and resolution respectively</a:t>
            </a:r>
            <a:endParaRPr>
              <a:latin typeface="Archivo"/>
              <a:ea typeface="Archivo"/>
              <a:cs typeface="Archivo"/>
              <a:sym typeface="Archivo"/>
            </a:endParaRPr>
          </a:p>
          <a:p>
            <a:pPr marL="0" lvl="0" indent="0" algn="l" rtl="0">
              <a:spcBef>
                <a:spcPts val="0"/>
              </a:spcBef>
              <a:spcAft>
                <a:spcPts val="0"/>
              </a:spcAft>
              <a:buNone/>
            </a:pPr>
            <a:r>
              <a:rPr lang="zh-CN"/>
              <a:t>β, γ </a:t>
            </a:r>
            <a:r>
              <a:rPr lang="zh-CN">
                <a:latin typeface="Archivo"/>
                <a:ea typeface="Archivo"/>
                <a:cs typeface="Archivo"/>
                <a:sym typeface="Archivo"/>
              </a:rPr>
              <a:t> is squared in the constraint because doubling the width or resolution will result in a four times of the computational effort, but doubling the depth will only result in a doubling of the computational effort.</a:t>
            </a:r>
            <a:endParaRPr>
              <a:latin typeface="Archivo"/>
              <a:ea typeface="Archivo"/>
              <a:cs typeface="Archivo"/>
              <a:sym typeface="Archivo"/>
            </a:endParaRPr>
          </a:p>
        </p:txBody>
      </p:sp>
      <p:sp>
        <p:nvSpPr>
          <p:cNvPr id="667" name="Google Shape;667;p71"/>
          <p:cNvSpPr txBox="1"/>
          <p:nvPr/>
        </p:nvSpPr>
        <p:spPr>
          <a:xfrm>
            <a:off x="463600" y="4595625"/>
            <a:ext cx="582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Equations from: EfficientNet: Rethinking Model Scaling for Convolutional Neural Networks</a:t>
            </a:r>
            <a:endParaRPr sz="1000">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2"/>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Efficient Net: main contribution</a:t>
            </a:r>
            <a:endParaRPr sz="2500">
              <a:solidFill>
                <a:srgbClr val="720039"/>
              </a:solidFill>
              <a:latin typeface="Archivo Black"/>
              <a:ea typeface="Archivo Black"/>
              <a:cs typeface="Archivo Black"/>
              <a:sym typeface="Archivo Black"/>
            </a:endParaRPr>
          </a:p>
        </p:txBody>
      </p:sp>
      <p:sp>
        <p:nvSpPr>
          <p:cNvPr id="673" name="Google Shape;673;p72"/>
          <p:cNvSpPr txBox="1"/>
          <p:nvPr/>
        </p:nvSpPr>
        <p:spPr>
          <a:xfrm>
            <a:off x="784725" y="1029725"/>
            <a:ext cx="779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Compound Scaling Method:</a:t>
            </a:r>
            <a:endParaRPr sz="1600" b="1">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Use a compound coefficient to uniformly scales network width, depth, and resolution </a:t>
            </a:r>
            <a:endParaRPr sz="1600">
              <a:latin typeface="Archivo"/>
              <a:ea typeface="Archivo"/>
              <a:cs typeface="Archivo"/>
              <a:sym typeface="Archivo"/>
            </a:endParaRPr>
          </a:p>
        </p:txBody>
      </p:sp>
      <p:pic>
        <p:nvPicPr>
          <p:cNvPr id="674" name="Google Shape;674;p72"/>
          <p:cNvPicPr preferRelativeResize="0"/>
          <p:nvPr/>
        </p:nvPicPr>
        <p:blipFill>
          <a:blip r:embed="rId3">
            <a:alphaModFix/>
          </a:blip>
          <a:stretch>
            <a:fillRect/>
          </a:stretch>
        </p:blipFill>
        <p:spPr>
          <a:xfrm>
            <a:off x="980225" y="2018225"/>
            <a:ext cx="2962651" cy="1714645"/>
          </a:xfrm>
          <a:prstGeom prst="rect">
            <a:avLst/>
          </a:prstGeom>
          <a:noFill/>
          <a:ln>
            <a:noFill/>
          </a:ln>
        </p:spPr>
      </p:pic>
      <p:sp>
        <p:nvSpPr>
          <p:cNvPr id="675" name="Google Shape;675;p72"/>
          <p:cNvSpPr txBox="1"/>
          <p:nvPr/>
        </p:nvSpPr>
        <p:spPr>
          <a:xfrm>
            <a:off x="4349875" y="2078975"/>
            <a:ext cx="4591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The magnitude of φ corresponds to the magnitude  of resources that  consumed.</a:t>
            </a:r>
            <a:endParaRPr>
              <a:latin typeface="Archivo"/>
              <a:ea typeface="Archivo"/>
              <a:cs typeface="Archivo"/>
              <a:sym typeface="Archivo"/>
            </a:endParaRPr>
          </a:p>
          <a:p>
            <a:pPr marL="0" lvl="0" indent="0" algn="l" rtl="0">
              <a:spcBef>
                <a:spcPts val="0"/>
              </a:spcBef>
              <a:spcAft>
                <a:spcPts val="0"/>
              </a:spcAft>
              <a:buNone/>
            </a:pPr>
            <a:endParaRPr>
              <a:latin typeface="Archivo"/>
              <a:ea typeface="Archivo"/>
              <a:cs typeface="Archivo"/>
              <a:sym typeface="Archivo"/>
            </a:endParaRPr>
          </a:p>
          <a:p>
            <a:pPr marL="0" lvl="0" indent="0" algn="l" rtl="0">
              <a:spcBef>
                <a:spcPts val="0"/>
              </a:spcBef>
              <a:spcAft>
                <a:spcPts val="0"/>
              </a:spcAft>
              <a:buNone/>
            </a:pPr>
            <a:r>
              <a:rPr lang="zh-CN">
                <a:latin typeface="Archivo"/>
                <a:ea typeface="Archivo"/>
                <a:cs typeface="Archivo"/>
                <a:sym typeface="Archivo"/>
              </a:rPr>
              <a:t>When φ is increased, it is equivalent to extending the three dimensions of the base model at the same time. The larger the model, the performance will be improved, and the resource consumption will also be increased</a:t>
            </a:r>
            <a:endParaRPr>
              <a:latin typeface="Archivo"/>
              <a:ea typeface="Archivo"/>
              <a:cs typeface="Archivo"/>
              <a:sym typeface="Archivo"/>
            </a:endParaRPr>
          </a:p>
        </p:txBody>
      </p:sp>
      <p:sp>
        <p:nvSpPr>
          <p:cNvPr id="676" name="Google Shape;676;p72"/>
          <p:cNvSpPr txBox="1"/>
          <p:nvPr/>
        </p:nvSpPr>
        <p:spPr>
          <a:xfrm>
            <a:off x="463600" y="4595625"/>
            <a:ext cx="582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Equations from: EfficientNet: Rethinking Model Scaling for Convolutional Neural Networks</a:t>
            </a:r>
            <a:endParaRPr sz="1000">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3"/>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Efficient Net: adopted baseline model</a:t>
            </a:r>
            <a:endParaRPr sz="2500">
              <a:solidFill>
                <a:srgbClr val="720039"/>
              </a:solidFill>
              <a:latin typeface="Archivo Black"/>
              <a:ea typeface="Archivo Black"/>
              <a:cs typeface="Archivo Black"/>
              <a:sym typeface="Archivo Black"/>
            </a:endParaRPr>
          </a:p>
        </p:txBody>
      </p:sp>
      <p:pic>
        <p:nvPicPr>
          <p:cNvPr id="682" name="Google Shape;682;p73"/>
          <p:cNvPicPr preferRelativeResize="0"/>
          <p:nvPr/>
        </p:nvPicPr>
        <p:blipFill>
          <a:blip r:embed="rId3">
            <a:alphaModFix/>
          </a:blip>
          <a:stretch>
            <a:fillRect/>
          </a:stretch>
        </p:blipFill>
        <p:spPr>
          <a:xfrm>
            <a:off x="689300" y="1269558"/>
            <a:ext cx="4419600" cy="1824767"/>
          </a:xfrm>
          <a:prstGeom prst="rect">
            <a:avLst/>
          </a:prstGeom>
          <a:noFill/>
          <a:ln>
            <a:noFill/>
          </a:ln>
        </p:spPr>
      </p:pic>
      <p:sp>
        <p:nvSpPr>
          <p:cNvPr id="683" name="Google Shape;683;p73"/>
          <p:cNvSpPr txBox="1"/>
          <p:nvPr/>
        </p:nvSpPr>
        <p:spPr>
          <a:xfrm>
            <a:off x="463600" y="4595625"/>
            <a:ext cx="582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Model Architecture and Image derived from the paper: EfficientNetV2: Smaller Models and Faster Training</a:t>
            </a:r>
            <a:endParaRPr sz="1000">
              <a:latin typeface="Archivo"/>
              <a:ea typeface="Archivo"/>
              <a:cs typeface="Archivo"/>
              <a:sym typeface="Archivo"/>
            </a:endParaRPr>
          </a:p>
        </p:txBody>
      </p:sp>
      <p:pic>
        <p:nvPicPr>
          <p:cNvPr id="684" name="Google Shape;684;p73"/>
          <p:cNvPicPr preferRelativeResize="0"/>
          <p:nvPr/>
        </p:nvPicPr>
        <p:blipFill>
          <a:blip r:embed="rId4">
            <a:alphaModFix/>
          </a:blip>
          <a:stretch>
            <a:fillRect/>
          </a:stretch>
        </p:blipFill>
        <p:spPr>
          <a:xfrm>
            <a:off x="5504125" y="1029677"/>
            <a:ext cx="3037351" cy="2689476"/>
          </a:xfrm>
          <a:prstGeom prst="rect">
            <a:avLst/>
          </a:prstGeom>
          <a:noFill/>
          <a:ln>
            <a:noFill/>
          </a:ln>
        </p:spPr>
      </p:pic>
      <p:sp>
        <p:nvSpPr>
          <p:cNvPr id="685" name="Google Shape;685;p73"/>
          <p:cNvSpPr txBox="1"/>
          <p:nvPr/>
        </p:nvSpPr>
        <p:spPr>
          <a:xfrm>
            <a:off x="5000025" y="3844950"/>
            <a:ext cx="441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atin typeface="Archivo"/>
                <a:ea typeface="Archivo"/>
                <a:cs typeface="Archivo"/>
                <a:sym typeface="Archivo"/>
              </a:rPr>
              <a:t>Structure of MBConv and Fused-MBConv</a:t>
            </a:r>
            <a:endParaRPr>
              <a:latin typeface="Archivo"/>
              <a:ea typeface="Archivo"/>
              <a:cs typeface="Archivo"/>
              <a:sym typeface="Archivo"/>
            </a:endParaRPr>
          </a:p>
        </p:txBody>
      </p:sp>
      <p:sp>
        <p:nvSpPr>
          <p:cNvPr id="686" name="Google Shape;686;p73"/>
          <p:cNvSpPr txBox="1"/>
          <p:nvPr/>
        </p:nvSpPr>
        <p:spPr>
          <a:xfrm>
            <a:off x="762650" y="3325525"/>
            <a:ext cx="409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Compare with original Efficient Net, Efficient Net V2 adopted new operators: Fused-MBConv </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Better utilize mobile or server accelerators</a:t>
            </a:r>
            <a:endParaRPr sz="1600">
              <a:latin typeface="Archivo"/>
              <a:ea typeface="Archivo"/>
              <a:cs typeface="Archivo"/>
              <a:sym typeface="Archiv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4"/>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sp>
        <p:nvSpPr>
          <p:cNvPr id="692" name="Google Shape;692;p74"/>
          <p:cNvSpPr txBox="1"/>
          <p:nvPr/>
        </p:nvSpPr>
        <p:spPr>
          <a:xfrm>
            <a:off x="669925" y="1251038"/>
            <a:ext cx="428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1.Reshape the image</a:t>
            </a:r>
            <a:r>
              <a:rPr lang="zh-CN">
                <a:latin typeface="Archivo"/>
                <a:ea typeface="Archivo"/>
                <a:cs typeface="Archivo"/>
                <a:sym typeface="Archivo"/>
              </a:rPr>
              <a:t> </a:t>
            </a:r>
            <a:endParaRPr>
              <a:latin typeface="Archivo"/>
              <a:ea typeface="Archivo"/>
              <a:cs typeface="Archivo"/>
              <a:sym typeface="Archivo"/>
            </a:endParaRPr>
          </a:p>
        </p:txBody>
      </p:sp>
      <p:pic>
        <p:nvPicPr>
          <p:cNvPr id="693" name="Google Shape;693;p74"/>
          <p:cNvPicPr preferRelativeResize="0"/>
          <p:nvPr/>
        </p:nvPicPr>
        <p:blipFill>
          <a:blip r:embed="rId3">
            <a:alphaModFix/>
          </a:blip>
          <a:stretch>
            <a:fillRect/>
          </a:stretch>
        </p:blipFill>
        <p:spPr>
          <a:xfrm>
            <a:off x="2737325" y="1329062"/>
            <a:ext cx="1285100" cy="275075"/>
          </a:xfrm>
          <a:prstGeom prst="rect">
            <a:avLst/>
          </a:prstGeom>
          <a:noFill/>
          <a:ln>
            <a:noFill/>
          </a:ln>
        </p:spPr>
      </p:pic>
      <p:sp>
        <p:nvSpPr>
          <p:cNvPr id="694" name="Google Shape;694;p74"/>
          <p:cNvSpPr txBox="1"/>
          <p:nvPr/>
        </p:nvSpPr>
        <p:spPr>
          <a:xfrm>
            <a:off x="4086725" y="1251038"/>
            <a:ext cx="402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t>into a sequence of flattened 2D patches</a:t>
            </a:r>
            <a:endParaRPr sz="1600"/>
          </a:p>
        </p:txBody>
      </p:sp>
      <p:pic>
        <p:nvPicPr>
          <p:cNvPr id="695" name="Google Shape;695;p74"/>
          <p:cNvPicPr preferRelativeResize="0"/>
          <p:nvPr/>
        </p:nvPicPr>
        <p:blipFill>
          <a:blip r:embed="rId4">
            <a:alphaModFix/>
          </a:blip>
          <a:stretch>
            <a:fillRect/>
          </a:stretch>
        </p:blipFill>
        <p:spPr>
          <a:xfrm>
            <a:off x="6416750" y="1604113"/>
            <a:ext cx="1309372" cy="273600"/>
          </a:xfrm>
          <a:prstGeom prst="rect">
            <a:avLst/>
          </a:prstGeom>
          <a:noFill/>
          <a:ln>
            <a:noFill/>
          </a:ln>
        </p:spPr>
      </p:pic>
      <p:sp>
        <p:nvSpPr>
          <p:cNvPr id="696" name="Google Shape;696;p74"/>
          <p:cNvSpPr txBox="1"/>
          <p:nvPr/>
        </p:nvSpPr>
        <p:spPr>
          <a:xfrm>
            <a:off x="669925" y="1782250"/>
            <a:ext cx="5130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(H, W): resolution of the original image</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 C: the number of channels</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(P, P):  is the resolution of each image patch</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N = HW/(P^2):  the resulting number of patches</a:t>
            </a:r>
            <a:endParaRPr sz="1600">
              <a:latin typeface="Archivo"/>
              <a:ea typeface="Archivo"/>
              <a:cs typeface="Archivo"/>
              <a:sym typeface="Archivo"/>
            </a:endParaRPr>
          </a:p>
        </p:txBody>
      </p:sp>
      <p:pic>
        <p:nvPicPr>
          <p:cNvPr id="697" name="Google Shape;697;p74"/>
          <p:cNvPicPr preferRelativeResize="0"/>
          <p:nvPr/>
        </p:nvPicPr>
        <p:blipFill>
          <a:blip r:embed="rId5">
            <a:alphaModFix/>
          </a:blip>
          <a:stretch>
            <a:fillRect/>
          </a:stretch>
        </p:blipFill>
        <p:spPr>
          <a:xfrm>
            <a:off x="797550" y="3185180"/>
            <a:ext cx="1621726" cy="1372225"/>
          </a:xfrm>
          <a:prstGeom prst="rect">
            <a:avLst/>
          </a:prstGeom>
          <a:noFill/>
          <a:ln>
            <a:noFill/>
          </a:ln>
        </p:spPr>
      </p:pic>
      <p:pic>
        <p:nvPicPr>
          <p:cNvPr id="698" name="Google Shape;698;p74"/>
          <p:cNvPicPr preferRelativeResize="0"/>
          <p:nvPr/>
        </p:nvPicPr>
        <p:blipFill>
          <a:blip r:embed="rId6">
            <a:alphaModFix/>
          </a:blip>
          <a:stretch>
            <a:fillRect/>
          </a:stretch>
        </p:blipFill>
        <p:spPr>
          <a:xfrm>
            <a:off x="2462175" y="3655287"/>
            <a:ext cx="5650560" cy="432000"/>
          </a:xfrm>
          <a:prstGeom prst="rect">
            <a:avLst/>
          </a:prstGeom>
          <a:noFill/>
          <a:ln>
            <a:noFill/>
          </a:ln>
        </p:spPr>
      </p:pic>
      <p:sp>
        <p:nvSpPr>
          <p:cNvPr id="699" name="Google Shape;699;p74"/>
          <p:cNvSpPr txBox="1"/>
          <p:nvPr/>
        </p:nvSpPr>
        <p:spPr>
          <a:xfrm>
            <a:off x="2837800" y="4292500"/>
            <a:ext cx="4899300" cy="738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600"/>
              </a:spcAft>
              <a:buNone/>
            </a:pPr>
            <a:r>
              <a:rPr lang="zh-CN" sz="1600">
                <a:solidFill>
                  <a:srgbClr val="121212"/>
                </a:solidFill>
                <a:latin typeface="Archivo"/>
                <a:ea typeface="Archivo"/>
                <a:cs typeface="Archivo"/>
                <a:sym typeface="Archivo"/>
              </a:rPr>
              <a:t>Mammography Image derived from the dataset, image id:1442180348</a:t>
            </a:r>
            <a:endParaRPr sz="1600">
              <a:solidFill>
                <a:srgbClr val="121212"/>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5"/>
          <p:cNvSpPr txBox="1"/>
          <p:nvPr/>
        </p:nvSpPr>
        <p:spPr>
          <a:xfrm>
            <a:off x="582050" y="1195075"/>
            <a:ext cx="795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t>2. Flatten the patches and map to D dimensions with a trainable linear projection E</a:t>
            </a:r>
            <a:endParaRPr sz="1600"/>
          </a:p>
        </p:txBody>
      </p:sp>
      <p:pic>
        <p:nvPicPr>
          <p:cNvPr id="705" name="Google Shape;705;p75"/>
          <p:cNvPicPr preferRelativeResize="0"/>
          <p:nvPr/>
        </p:nvPicPr>
        <p:blipFill>
          <a:blip r:embed="rId3">
            <a:alphaModFix/>
          </a:blip>
          <a:stretch>
            <a:fillRect/>
          </a:stretch>
        </p:blipFill>
        <p:spPr>
          <a:xfrm>
            <a:off x="927525" y="1681375"/>
            <a:ext cx="6716881" cy="431100"/>
          </a:xfrm>
          <a:prstGeom prst="rect">
            <a:avLst/>
          </a:prstGeom>
          <a:noFill/>
          <a:ln>
            <a:noFill/>
          </a:ln>
        </p:spPr>
      </p:pic>
      <p:sp>
        <p:nvSpPr>
          <p:cNvPr id="706" name="Google Shape;706;p75"/>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pic>
        <p:nvPicPr>
          <p:cNvPr id="707" name="Google Shape;707;p75"/>
          <p:cNvPicPr preferRelativeResize="0"/>
          <p:nvPr/>
        </p:nvPicPr>
        <p:blipFill>
          <a:blip r:embed="rId4">
            <a:alphaModFix/>
          </a:blip>
          <a:stretch>
            <a:fillRect/>
          </a:stretch>
        </p:blipFill>
        <p:spPr>
          <a:xfrm>
            <a:off x="1128875" y="2338738"/>
            <a:ext cx="6314173" cy="1319575"/>
          </a:xfrm>
          <a:prstGeom prst="rect">
            <a:avLst/>
          </a:prstGeom>
          <a:noFill/>
          <a:ln>
            <a:noFill/>
          </a:ln>
        </p:spPr>
      </p:pic>
      <p:sp>
        <p:nvSpPr>
          <p:cNvPr id="708" name="Google Shape;708;p75"/>
          <p:cNvSpPr txBox="1"/>
          <p:nvPr/>
        </p:nvSpPr>
        <p:spPr>
          <a:xfrm>
            <a:off x="656850" y="3818975"/>
            <a:ext cx="7655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Assuming that the input image is 224x224x3 and the original image shape of a patch is 16x16x3, then the image can be divided into (224/16)^2 =196 patches. Then, each patch is linearly mapped to a one-dimensional vector, and the length of this one-dimensional vector is 16∗16∗3=768. You put 196 tokens on top of each other and the final dimension is [196, 768]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subTitle" idx="3"/>
          </p:nvPr>
        </p:nvSpPr>
        <p:spPr>
          <a:xfrm>
            <a:off x="0" y="138175"/>
            <a:ext cx="24183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sz="2000"/>
              <a:t>Background</a:t>
            </a:r>
            <a:endParaRPr sz="2000"/>
          </a:p>
        </p:txBody>
      </p:sp>
      <p:sp>
        <p:nvSpPr>
          <p:cNvPr id="440" name="Google Shape;440;p49"/>
          <p:cNvSpPr txBox="1"/>
          <p:nvPr/>
        </p:nvSpPr>
        <p:spPr>
          <a:xfrm>
            <a:off x="261025" y="805475"/>
            <a:ext cx="50271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600">
                <a:solidFill>
                  <a:srgbClr val="212121"/>
                </a:solidFill>
                <a:highlight>
                  <a:srgbClr val="FFFFFF"/>
                </a:highlight>
                <a:latin typeface="Archivo"/>
                <a:ea typeface="Archivo"/>
                <a:cs typeface="Archivo"/>
                <a:sym typeface="Archivo"/>
              </a:rPr>
              <a:t>Breast cancer is the most frequently diagnosed cancer in women worldwide with 2.26 million [95% UI, 2.24–2.79 million] new cases in 2020. And in the U.S., breast cancer alone is expected to account for 29% of all new cancers in women (Łukasiewicz et al., 2021)</a:t>
            </a:r>
            <a:endParaRPr sz="1600">
              <a:latin typeface="Archivo"/>
              <a:ea typeface="Archivo"/>
              <a:cs typeface="Archivo"/>
              <a:sym typeface="Archivo"/>
            </a:endParaRPr>
          </a:p>
        </p:txBody>
      </p:sp>
      <p:pic>
        <p:nvPicPr>
          <p:cNvPr id="441" name="Google Shape;441;p49"/>
          <p:cNvPicPr preferRelativeResize="0"/>
          <p:nvPr/>
        </p:nvPicPr>
        <p:blipFill>
          <a:blip r:embed="rId3">
            <a:alphaModFix/>
          </a:blip>
          <a:stretch>
            <a:fillRect/>
          </a:stretch>
        </p:blipFill>
        <p:spPr>
          <a:xfrm>
            <a:off x="138175" y="2513725"/>
            <a:ext cx="5350425" cy="2325575"/>
          </a:xfrm>
          <a:prstGeom prst="rect">
            <a:avLst/>
          </a:prstGeom>
          <a:noFill/>
          <a:ln>
            <a:noFill/>
          </a:ln>
        </p:spPr>
      </p:pic>
      <p:pic>
        <p:nvPicPr>
          <p:cNvPr id="442" name="Google Shape;442;p49"/>
          <p:cNvPicPr preferRelativeResize="0"/>
          <p:nvPr/>
        </p:nvPicPr>
        <p:blipFill>
          <a:blip r:embed="rId4">
            <a:alphaModFix/>
          </a:blip>
          <a:stretch>
            <a:fillRect/>
          </a:stretch>
        </p:blipFill>
        <p:spPr>
          <a:xfrm>
            <a:off x="5627150" y="0"/>
            <a:ext cx="3332574" cy="2931625"/>
          </a:xfrm>
          <a:prstGeom prst="rect">
            <a:avLst/>
          </a:prstGeom>
          <a:noFill/>
          <a:ln>
            <a:noFill/>
          </a:ln>
        </p:spPr>
      </p:pic>
      <p:pic>
        <p:nvPicPr>
          <p:cNvPr id="443" name="Google Shape;443;p49"/>
          <p:cNvPicPr preferRelativeResize="0"/>
          <p:nvPr/>
        </p:nvPicPr>
        <p:blipFill>
          <a:blip r:embed="rId5">
            <a:alphaModFix/>
          </a:blip>
          <a:stretch>
            <a:fillRect/>
          </a:stretch>
        </p:blipFill>
        <p:spPr>
          <a:xfrm>
            <a:off x="5752050" y="3136450"/>
            <a:ext cx="3121800" cy="1633750"/>
          </a:xfrm>
          <a:prstGeom prst="rect">
            <a:avLst/>
          </a:prstGeom>
          <a:noFill/>
          <a:ln>
            <a:noFill/>
          </a:ln>
        </p:spPr>
      </p:pic>
      <p:sp>
        <p:nvSpPr>
          <p:cNvPr id="444" name="Google Shape;444;p49"/>
          <p:cNvSpPr txBox="1"/>
          <p:nvPr/>
        </p:nvSpPr>
        <p:spPr>
          <a:xfrm>
            <a:off x="5727600" y="2843825"/>
            <a:ext cx="317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Calibri"/>
                <a:ea typeface="Calibri"/>
                <a:cs typeface="Calibri"/>
                <a:sym typeface="Calibri"/>
              </a:rPr>
              <a:t>Figure 1. Top 10 Cancer by Rates of New Cancer Cases</a:t>
            </a:r>
            <a:endParaRPr sz="1000">
              <a:latin typeface="Calibri"/>
              <a:ea typeface="Calibri"/>
              <a:cs typeface="Calibri"/>
              <a:sym typeface="Calibri"/>
            </a:endParaRPr>
          </a:p>
        </p:txBody>
      </p:sp>
      <p:sp>
        <p:nvSpPr>
          <p:cNvPr id="445" name="Google Shape;445;p49"/>
          <p:cNvSpPr txBox="1"/>
          <p:nvPr/>
        </p:nvSpPr>
        <p:spPr>
          <a:xfrm>
            <a:off x="5727600" y="4674000"/>
            <a:ext cx="3431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700">
                <a:latin typeface="Calibri"/>
                <a:ea typeface="Calibri"/>
                <a:cs typeface="Calibri"/>
                <a:sym typeface="Calibri"/>
              </a:rPr>
              <a:t>Retrieved from https://health.economictimes.indiatimes.com/news/industry/breast-cancer-lack-of-early-detection-killing-thousands-of-women-every-year/94941188</a:t>
            </a:r>
            <a:endParaRPr sz="700">
              <a:latin typeface="Calibri"/>
              <a:ea typeface="Calibri"/>
              <a:cs typeface="Calibri"/>
              <a:sym typeface="Calibri"/>
            </a:endParaRPr>
          </a:p>
        </p:txBody>
      </p:sp>
      <p:sp>
        <p:nvSpPr>
          <p:cNvPr id="446" name="Google Shape;446;p49"/>
          <p:cNvSpPr txBox="1"/>
          <p:nvPr/>
        </p:nvSpPr>
        <p:spPr>
          <a:xfrm>
            <a:off x="176550" y="4674000"/>
            <a:ext cx="5575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latin typeface="Calibri"/>
                <a:ea typeface="Calibri"/>
                <a:cs typeface="Calibri"/>
                <a:sym typeface="Calibri"/>
              </a:rPr>
              <a:t>Retrieved from </a:t>
            </a:r>
            <a:r>
              <a:rPr lang="zh-CN" sz="800">
                <a:solidFill>
                  <a:srgbClr val="212121"/>
                </a:solidFill>
                <a:highlight>
                  <a:schemeClr val="lt1"/>
                </a:highlight>
                <a:latin typeface="Calibri"/>
                <a:ea typeface="Calibri"/>
                <a:cs typeface="Calibri"/>
                <a:sym typeface="Calibri"/>
              </a:rPr>
              <a:t>(Łukasiewicz et al., 2021)</a:t>
            </a:r>
            <a:endParaRPr sz="8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6"/>
          <p:cNvSpPr txBox="1"/>
          <p:nvPr/>
        </p:nvSpPr>
        <p:spPr>
          <a:xfrm>
            <a:off x="541350" y="1199600"/>
            <a:ext cx="7316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3. The sequence of the embedded image patches was prefixed with a learnable class embedding                .The  		  values correspond to the classification outcome Y </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Both during pre-training and fine-tuning, a classification head is attached to the embedding vectors. The classification head is implemented by a MLP with one hidden layer at pre-training time and by a single linear layer at fine-tuning time.</a:t>
            </a:r>
            <a:endParaRPr sz="1600">
              <a:latin typeface="Archivo"/>
              <a:ea typeface="Archivo"/>
              <a:cs typeface="Archivo"/>
              <a:sym typeface="Archivo"/>
            </a:endParaRPr>
          </a:p>
        </p:txBody>
      </p:sp>
      <p:pic>
        <p:nvPicPr>
          <p:cNvPr id="714" name="Google Shape;714;p76"/>
          <p:cNvPicPr preferRelativeResize="0"/>
          <p:nvPr/>
        </p:nvPicPr>
        <p:blipFill>
          <a:blip r:embed="rId3">
            <a:alphaModFix/>
          </a:blip>
          <a:stretch>
            <a:fillRect/>
          </a:stretch>
        </p:blipFill>
        <p:spPr>
          <a:xfrm>
            <a:off x="3292075" y="1956790"/>
            <a:ext cx="3914926" cy="1173137"/>
          </a:xfrm>
          <a:prstGeom prst="rect">
            <a:avLst/>
          </a:prstGeom>
          <a:noFill/>
          <a:ln>
            <a:noFill/>
          </a:ln>
        </p:spPr>
      </p:pic>
      <p:sp>
        <p:nvSpPr>
          <p:cNvPr id="715" name="Google Shape;715;p76"/>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pic>
        <p:nvPicPr>
          <p:cNvPr id="716" name="Google Shape;716;p76"/>
          <p:cNvPicPr preferRelativeResize="0"/>
          <p:nvPr/>
        </p:nvPicPr>
        <p:blipFill>
          <a:blip r:embed="rId4">
            <a:alphaModFix/>
          </a:blip>
          <a:stretch>
            <a:fillRect/>
          </a:stretch>
        </p:blipFill>
        <p:spPr>
          <a:xfrm>
            <a:off x="2235525" y="1506100"/>
            <a:ext cx="561600" cy="288000"/>
          </a:xfrm>
          <a:prstGeom prst="rect">
            <a:avLst/>
          </a:prstGeom>
          <a:noFill/>
          <a:ln>
            <a:noFill/>
          </a:ln>
        </p:spPr>
      </p:pic>
      <p:pic>
        <p:nvPicPr>
          <p:cNvPr id="717" name="Google Shape;717;p76"/>
          <p:cNvPicPr preferRelativeResize="0"/>
          <p:nvPr/>
        </p:nvPicPr>
        <p:blipFill>
          <a:blip r:embed="rId4">
            <a:alphaModFix/>
          </a:blip>
          <a:stretch>
            <a:fillRect/>
          </a:stretch>
        </p:blipFill>
        <p:spPr>
          <a:xfrm>
            <a:off x="3365650" y="1506100"/>
            <a:ext cx="561600" cy="288000"/>
          </a:xfrm>
          <a:prstGeom prst="rect">
            <a:avLst/>
          </a:prstGeom>
          <a:noFill/>
          <a:ln>
            <a:noFill/>
          </a:ln>
        </p:spPr>
      </p:pic>
      <p:pic>
        <p:nvPicPr>
          <p:cNvPr id="718" name="Google Shape;718;p76"/>
          <p:cNvPicPr preferRelativeResize="0"/>
          <p:nvPr/>
        </p:nvPicPr>
        <p:blipFill>
          <a:blip r:embed="rId5">
            <a:alphaModFix/>
          </a:blip>
          <a:stretch>
            <a:fillRect/>
          </a:stretch>
        </p:blipFill>
        <p:spPr>
          <a:xfrm>
            <a:off x="762175" y="2312563"/>
            <a:ext cx="2034931" cy="667875"/>
          </a:xfrm>
          <a:prstGeom prst="rect">
            <a:avLst/>
          </a:prstGeom>
          <a:noFill/>
          <a:ln>
            <a:noFill/>
          </a:ln>
        </p:spPr>
      </p:pic>
      <p:sp>
        <p:nvSpPr>
          <p:cNvPr id="719" name="Google Shape;719;p76"/>
          <p:cNvSpPr/>
          <p:nvPr/>
        </p:nvSpPr>
        <p:spPr>
          <a:xfrm>
            <a:off x="3557375" y="2314050"/>
            <a:ext cx="420300" cy="667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695600" y="2312600"/>
            <a:ext cx="2101500" cy="667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6"/>
          <p:cNvSpPr/>
          <p:nvPr/>
        </p:nvSpPr>
        <p:spPr>
          <a:xfrm>
            <a:off x="2797125" y="4272850"/>
            <a:ext cx="707100" cy="398700"/>
          </a:xfrm>
          <a:prstGeom prst="roundRect">
            <a:avLst>
              <a:gd name="adj" fmla="val 16667"/>
            </a:avLst>
          </a:prstGeom>
          <a:solidFill>
            <a:srgbClr val="CFE2F3"/>
          </a:solidFill>
          <a:ln w="2857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t>Class</a:t>
            </a:r>
            <a:endParaRPr/>
          </a:p>
        </p:txBody>
      </p:sp>
      <p:sp>
        <p:nvSpPr>
          <p:cNvPr id="722" name="Google Shape;722;p76"/>
          <p:cNvSpPr/>
          <p:nvPr/>
        </p:nvSpPr>
        <p:spPr>
          <a:xfrm>
            <a:off x="4114800" y="4182850"/>
            <a:ext cx="819000" cy="578700"/>
          </a:xfrm>
          <a:prstGeom prst="roundRect">
            <a:avLst>
              <a:gd name="adj" fmla="val 16667"/>
            </a:avLst>
          </a:prstGeom>
          <a:solidFill>
            <a:srgbClr val="CFE2F3"/>
          </a:solidFill>
          <a:ln w="2857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t>MLP</a:t>
            </a:r>
            <a:endParaRPr/>
          </a:p>
          <a:p>
            <a:pPr marL="0" lvl="0" indent="0" algn="ctr" rtl="0">
              <a:spcBef>
                <a:spcPts val="0"/>
              </a:spcBef>
              <a:spcAft>
                <a:spcPts val="0"/>
              </a:spcAft>
              <a:buNone/>
            </a:pPr>
            <a:r>
              <a:rPr lang="zh-CN"/>
              <a:t>Head</a:t>
            </a:r>
            <a:endParaRPr/>
          </a:p>
        </p:txBody>
      </p:sp>
      <p:cxnSp>
        <p:nvCxnSpPr>
          <p:cNvPr id="723" name="Google Shape;723;p76"/>
          <p:cNvCxnSpPr>
            <a:stCxn id="722" idx="1"/>
            <a:endCxn id="721" idx="3"/>
          </p:cNvCxnSpPr>
          <p:nvPr/>
        </p:nvCxnSpPr>
        <p:spPr>
          <a:xfrm rot="10800000">
            <a:off x="3504300" y="4472200"/>
            <a:ext cx="610500" cy="0"/>
          </a:xfrm>
          <a:prstGeom prst="straightConnector1">
            <a:avLst/>
          </a:prstGeom>
          <a:noFill/>
          <a:ln w="28575" cap="flat" cmpd="sng">
            <a:solidFill>
              <a:srgbClr val="12121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sp>
        <p:nvSpPr>
          <p:cNvPr id="729" name="Google Shape;729;p77"/>
          <p:cNvSpPr txBox="1"/>
          <p:nvPr/>
        </p:nvSpPr>
        <p:spPr>
          <a:xfrm>
            <a:off x="740875" y="1112950"/>
            <a:ext cx="6069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4. Position embeddings are added to the patch embeddings to retain positional information.</a:t>
            </a:r>
            <a:endParaRPr sz="1600">
              <a:latin typeface="Archivo"/>
              <a:ea typeface="Archivo"/>
              <a:cs typeface="Archivo"/>
              <a:sym typeface="Archivo"/>
            </a:endParaRPr>
          </a:p>
        </p:txBody>
      </p:sp>
      <p:sp>
        <p:nvSpPr>
          <p:cNvPr id="730" name="Google Shape;730;p77"/>
          <p:cNvSpPr txBox="1"/>
          <p:nvPr/>
        </p:nvSpPr>
        <p:spPr>
          <a:xfrm>
            <a:off x="740875" y="1710825"/>
            <a:ext cx="625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Positional information</a:t>
            </a:r>
            <a:r>
              <a:rPr lang="zh-CN" sz="1600"/>
              <a:t>: 1-dimensional positional embedding: Considering the inputs as a sequence of patches in the raster order</a:t>
            </a:r>
            <a:endParaRPr sz="1600"/>
          </a:p>
        </p:txBody>
      </p:sp>
      <p:graphicFrame>
        <p:nvGraphicFramePr>
          <p:cNvPr id="731" name="Google Shape;731;p77"/>
          <p:cNvGraphicFramePr/>
          <p:nvPr/>
        </p:nvGraphicFramePr>
        <p:xfrm>
          <a:off x="3008725" y="2477725"/>
          <a:ext cx="3000000" cy="3000000"/>
        </p:xfrm>
        <a:graphic>
          <a:graphicData uri="http://schemas.openxmlformats.org/drawingml/2006/table">
            <a:tbl>
              <a:tblPr>
                <a:noFill/>
                <a:tableStyleId>{374F9900-70CA-439F-BD43-AA2611A34792}</a:tableStyleId>
              </a:tblPr>
              <a:tblGrid>
                <a:gridCol w="430575">
                  <a:extLst>
                    <a:ext uri="{9D8B030D-6E8A-4147-A177-3AD203B41FA5}">
                      <a16:colId xmlns:a16="http://schemas.microsoft.com/office/drawing/2014/main" val="20000"/>
                    </a:ext>
                  </a:extLst>
                </a:gridCol>
                <a:gridCol w="430575">
                  <a:extLst>
                    <a:ext uri="{9D8B030D-6E8A-4147-A177-3AD203B41FA5}">
                      <a16:colId xmlns:a16="http://schemas.microsoft.com/office/drawing/2014/main" val="20001"/>
                    </a:ext>
                  </a:extLst>
                </a:gridCol>
                <a:gridCol w="430575">
                  <a:extLst>
                    <a:ext uri="{9D8B030D-6E8A-4147-A177-3AD203B41FA5}">
                      <a16:colId xmlns:a16="http://schemas.microsoft.com/office/drawing/2014/main" val="20002"/>
                    </a:ext>
                  </a:extLst>
                </a:gridCol>
                <a:gridCol w="4305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cxnSp>
        <p:nvCxnSpPr>
          <p:cNvPr id="732" name="Google Shape;732;p77"/>
          <p:cNvCxnSpPr/>
          <p:nvPr/>
        </p:nvCxnSpPr>
        <p:spPr>
          <a:xfrm rot="10800000" flipH="1">
            <a:off x="3271425" y="2696325"/>
            <a:ext cx="1269300" cy="11100"/>
          </a:xfrm>
          <a:prstGeom prst="straightConnector1">
            <a:avLst/>
          </a:prstGeom>
          <a:noFill/>
          <a:ln w="9525" cap="flat" cmpd="sng">
            <a:solidFill>
              <a:srgbClr val="121212"/>
            </a:solidFill>
            <a:prstDash val="solid"/>
            <a:round/>
            <a:headEnd type="none" w="med" len="med"/>
            <a:tailEnd type="triangle" w="med" len="med"/>
          </a:ln>
        </p:spPr>
      </p:cxnSp>
      <p:cxnSp>
        <p:nvCxnSpPr>
          <p:cNvPr id="733" name="Google Shape;733;p77"/>
          <p:cNvCxnSpPr/>
          <p:nvPr/>
        </p:nvCxnSpPr>
        <p:spPr>
          <a:xfrm flipH="1">
            <a:off x="3293475" y="2707425"/>
            <a:ext cx="1280400" cy="331200"/>
          </a:xfrm>
          <a:prstGeom prst="straightConnector1">
            <a:avLst/>
          </a:prstGeom>
          <a:noFill/>
          <a:ln w="9525" cap="flat" cmpd="sng">
            <a:solidFill>
              <a:srgbClr val="121212"/>
            </a:solidFill>
            <a:prstDash val="solid"/>
            <a:round/>
            <a:headEnd type="none" w="med" len="med"/>
            <a:tailEnd type="triangle" w="med" len="med"/>
          </a:ln>
        </p:spPr>
      </p:cxnSp>
      <p:cxnSp>
        <p:nvCxnSpPr>
          <p:cNvPr id="734" name="Google Shape;734;p77"/>
          <p:cNvCxnSpPr/>
          <p:nvPr/>
        </p:nvCxnSpPr>
        <p:spPr>
          <a:xfrm rot="10800000" flipH="1">
            <a:off x="3304550" y="3027450"/>
            <a:ext cx="1225200" cy="11100"/>
          </a:xfrm>
          <a:prstGeom prst="straightConnector1">
            <a:avLst/>
          </a:prstGeom>
          <a:noFill/>
          <a:ln w="9525" cap="flat" cmpd="sng">
            <a:solidFill>
              <a:srgbClr val="121212"/>
            </a:solidFill>
            <a:prstDash val="solid"/>
            <a:round/>
            <a:headEnd type="none" w="med" len="med"/>
            <a:tailEnd type="triangle" w="med" len="med"/>
          </a:ln>
        </p:spPr>
      </p:cxnSp>
      <p:sp>
        <p:nvSpPr>
          <p:cNvPr id="735" name="Google Shape;735;p77"/>
          <p:cNvSpPr txBox="1"/>
          <p:nvPr/>
        </p:nvSpPr>
        <p:spPr>
          <a:xfrm>
            <a:off x="1927000" y="2520175"/>
            <a:ext cx="888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Raster Order:</a:t>
            </a:r>
            <a:endParaRPr sz="1600">
              <a:latin typeface="Archivo"/>
              <a:ea typeface="Archivo"/>
              <a:cs typeface="Archivo"/>
              <a:sym typeface="Archivo"/>
            </a:endParaRPr>
          </a:p>
        </p:txBody>
      </p:sp>
      <p:pic>
        <p:nvPicPr>
          <p:cNvPr id="736" name="Google Shape;736;p77"/>
          <p:cNvPicPr preferRelativeResize="0"/>
          <p:nvPr/>
        </p:nvPicPr>
        <p:blipFill>
          <a:blip r:embed="rId3">
            <a:alphaModFix/>
          </a:blip>
          <a:stretch>
            <a:fillRect/>
          </a:stretch>
        </p:blipFill>
        <p:spPr>
          <a:xfrm>
            <a:off x="3869875" y="3358125"/>
            <a:ext cx="2940574" cy="1222950"/>
          </a:xfrm>
          <a:prstGeom prst="rect">
            <a:avLst/>
          </a:prstGeom>
          <a:noFill/>
          <a:ln>
            <a:noFill/>
          </a:ln>
        </p:spPr>
      </p:pic>
      <p:sp>
        <p:nvSpPr>
          <p:cNvPr id="737" name="Google Shape;737;p77"/>
          <p:cNvSpPr txBox="1"/>
          <p:nvPr/>
        </p:nvSpPr>
        <p:spPr>
          <a:xfrm>
            <a:off x="1270400" y="3678075"/>
            <a:ext cx="23952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a:latin typeface="Archivo"/>
                <a:ea typeface="Archivo"/>
                <a:cs typeface="Archivo"/>
                <a:sym typeface="Archivo"/>
              </a:rPr>
              <a:t>Patch +</a:t>
            </a:r>
            <a:endParaRPr sz="1600">
              <a:latin typeface="Archivo"/>
              <a:ea typeface="Archivo"/>
              <a:cs typeface="Archivo"/>
              <a:sym typeface="Archivo"/>
            </a:endParaRPr>
          </a:p>
          <a:p>
            <a:pPr marL="0" lvl="0" indent="0" algn="ctr" rtl="0">
              <a:spcBef>
                <a:spcPts val="0"/>
              </a:spcBef>
              <a:spcAft>
                <a:spcPts val="0"/>
              </a:spcAft>
              <a:buNone/>
            </a:pPr>
            <a:r>
              <a:rPr lang="zh-CN" sz="1600">
                <a:latin typeface="Archivo"/>
                <a:ea typeface="Archivo"/>
                <a:cs typeface="Archivo"/>
                <a:sym typeface="Archivo"/>
              </a:rPr>
              <a:t>Position Encoding</a:t>
            </a:r>
            <a:endParaRPr sz="1600">
              <a:latin typeface="Archivo"/>
              <a:ea typeface="Archivo"/>
              <a:cs typeface="Archivo"/>
              <a:sym typeface="Archivo"/>
            </a:endParaRPr>
          </a:p>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78"/>
          <p:cNvPicPr preferRelativeResize="0"/>
          <p:nvPr/>
        </p:nvPicPr>
        <p:blipFill>
          <a:blip r:embed="rId3">
            <a:alphaModFix/>
          </a:blip>
          <a:stretch>
            <a:fillRect/>
          </a:stretch>
        </p:blipFill>
        <p:spPr>
          <a:xfrm>
            <a:off x="771575" y="826600"/>
            <a:ext cx="1889550" cy="4291926"/>
          </a:xfrm>
          <a:prstGeom prst="rect">
            <a:avLst/>
          </a:prstGeom>
          <a:noFill/>
          <a:ln>
            <a:noFill/>
          </a:ln>
        </p:spPr>
      </p:pic>
      <p:sp>
        <p:nvSpPr>
          <p:cNvPr id="743" name="Google Shape;743;p78"/>
          <p:cNvSpPr txBox="1"/>
          <p:nvPr/>
        </p:nvSpPr>
        <p:spPr>
          <a:xfrm>
            <a:off x="3246100" y="1151125"/>
            <a:ext cx="5231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The Transformer encoder consists of alternating layers of multiheaded self-attention (Lecture 7 Page 35-36) and MLP blocks (Equation shown below). Layernorm (LN) is applied before every block, and residual connections after every block</a:t>
            </a:r>
            <a:r>
              <a:rPr lang="zh-CN">
                <a:latin typeface="Archivo"/>
                <a:ea typeface="Archivo"/>
                <a:cs typeface="Archivo"/>
                <a:sym typeface="Archivo"/>
              </a:rPr>
              <a:t>.</a:t>
            </a:r>
            <a:endParaRPr>
              <a:latin typeface="Archivo"/>
              <a:ea typeface="Archivo"/>
              <a:cs typeface="Archivo"/>
              <a:sym typeface="Archivo"/>
            </a:endParaRPr>
          </a:p>
        </p:txBody>
      </p:sp>
      <p:sp>
        <p:nvSpPr>
          <p:cNvPr id="744" name="Google Shape;744;p78"/>
          <p:cNvSpPr txBox="1"/>
          <p:nvPr/>
        </p:nvSpPr>
        <p:spPr>
          <a:xfrm>
            <a:off x="3246100" y="3215125"/>
            <a:ext cx="5231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We fed embedding patches to the transformer–encoder network, which is a stack of L identical layers, to conduct the classification(Prediction).</a:t>
            </a:r>
            <a:endParaRPr sz="1600">
              <a:latin typeface="Archivo"/>
              <a:ea typeface="Archivo"/>
              <a:cs typeface="Archivo"/>
              <a:sym typeface="Archivo"/>
            </a:endParaRPr>
          </a:p>
        </p:txBody>
      </p:sp>
      <p:grpSp>
        <p:nvGrpSpPr>
          <p:cNvPr id="745" name="Google Shape;745;p78"/>
          <p:cNvGrpSpPr/>
          <p:nvPr/>
        </p:nvGrpSpPr>
        <p:grpSpPr>
          <a:xfrm>
            <a:off x="3546138" y="2652214"/>
            <a:ext cx="3971250" cy="562912"/>
            <a:chOff x="3347450" y="2483025"/>
            <a:chExt cx="4477675" cy="732100"/>
          </a:xfrm>
        </p:grpSpPr>
        <p:pic>
          <p:nvPicPr>
            <p:cNvPr id="746" name="Google Shape;746;p78"/>
            <p:cNvPicPr preferRelativeResize="0"/>
            <p:nvPr/>
          </p:nvPicPr>
          <p:blipFill>
            <a:blip r:embed="rId4">
              <a:alphaModFix/>
            </a:blip>
            <a:stretch>
              <a:fillRect/>
            </a:stretch>
          </p:blipFill>
          <p:spPr>
            <a:xfrm>
              <a:off x="3347450" y="2483025"/>
              <a:ext cx="3209925" cy="732100"/>
            </a:xfrm>
            <a:prstGeom prst="rect">
              <a:avLst/>
            </a:prstGeom>
            <a:noFill/>
            <a:ln>
              <a:noFill/>
            </a:ln>
          </p:spPr>
        </p:pic>
        <p:pic>
          <p:nvPicPr>
            <p:cNvPr id="747" name="Google Shape;747;p78"/>
            <p:cNvPicPr preferRelativeResize="0"/>
            <p:nvPr/>
          </p:nvPicPr>
          <p:blipFill>
            <a:blip r:embed="rId5">
              <a:alphaModFix/>
            </a:blip>
            <a:stretch>
              <a:fillRect/>
            </a:stretch>
          </p:blipFill>
          <p:spPr>
            <a:xfrm>
              <a:off x="6721500" y="2515075"/>
              <a:ext cx="1103625" cy="648000"/>
            </a:xfrm>
            <a:prstGeom prst="rect">
              <a:avLst/>
            </a:prstGeom>
            <a:noFill/>
            <a:ln>
              <a:noFill/>
            </a:ln>
          </p:spPr>
        </p:pic>
      </p:grpSp>
      <p:sp>
        <p:nvSpPr>
          <p:cNvPr id="748" name="Google Shape;748;p78"/>
          <p:cNvSpPr txBox="1"/>
          <p:nvPr/>
        </p:nvSpPr>
        <p:spPr>
          <a:xfrm>
            <a:off x="320525" y="2998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9"/>
          <p:cNvSpPr txBox="1"/>
          <p:nvPr/>
        </p:nvSpPr>
        <p:spPr>
          <a:xfrm>
            <a:off x="298450" y="3770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Vision Transformer: Procedure</a:t>
            </a:r>
            <a:endParaRPr sz="2500">
              <a:solidFill>
                <a:srgbClr val="720039"/>
              </a:solidFill>
              <a:latin typeface="Archivo Black"/>
              <a:ea typeface="Archivo Black"/>
              <a:cs typeface="Archivo Black"/>
              <a:sym typeface="Archivo Black"/>
            </a:endParaRPr>
          </a:p>
        </p:txBody>
      </p:sp>
      <p:grpSp>
        <p:nvGrpSpPr>
          <p:cNvPr id="754" name="Google Shape;754;p79"/>
          <p:cNvGrpSpPr/>
          <p:nvPr/>
        </p:nvGrpSpPr>
        <p:grpSpPr>
          <a:xfrm>
            <a:off x="862007" y="1157672"/>
            <a:ext cx="6225361" cy="1614371"/>
            <a:chOff x="304024" y="1570534"/>
            <a:chExt cx="7586352" cy="2077965"/>
          </a:xfrm>
        </p:grpSpPr>
        <p:pic>
          <p:nvPicPr>
            <p:cNvPr id="755" name="Google Shape;755;p79"/>
            <p:cNvPicPr preferRelativeResize="0"/>
            <p:nvPr/>
          </p:nvPicPr>
          <p:blipFill>
            <a:blip r:embed="rId3">
              <a:alphaModFix/>
            </a:blip>
            <a:stretch>
              <a:fillRect/>
            </a:stretch>
          </p:blipFill>
          <p:spPr>
            <a:xfrm>
              <a:off x="1253625" y="1693899"/>
              <a:ext cx="6636751" cy="1954600"/>
            </a:xfrm>
            <a:prstGeom prst="rect">
              <a:avLst/>
            </a:prstGeom>
            <a:noFill/>
            <a:ln>
              <a:noFill/>
            </a:ln>
          </p:spPr>
        </p:pic>
        <p:sp>
          <p:nvSpPr>
            <p:cNvPr id="756" name="Google Shape;756;p79"/>
            <p:cNvSpPr/>
            <p:nvPr/>
          </p:nvSpPr>
          <p:spPr>
            <a:xfrm>
              <a:off x="304024" y="1570534"/>
              <a:ext cx="1959900" cy="1103700"/>
            </a:xfrm>
            <a:prstGeom prst="rect">
              <a:avLst/>
            </a:prstGeom>
            <a:solidFill>
              <a:srgbClr val="DCEEF4"/>
            </a:solidFill>
            <a:ln w="952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sz="1800"/>
                <a:t>Use Tanh</a:t>
              </a:r>
              <a:endParaRPr sz="1800"/>
            </a:p>
            <a:p>
              <a:pPr marL="0" lvl="0" indent="0" algn="l" rtl="0">
                <a:spcBef>
                  <a:spcPts val="0"/>
                </a:spcBef>
                <a:spcAft>
                  <a:spcPts val="0"/>
                </a:spcAft>
                <a:buNone/>
              </a:pPr>
              <a:r>
                <a:rPr lang="zh-CN" sz="1800"/>
                <a:t>as activation function</a:t>
              </a:r>
              <a:endParaRPr sz="1800"/>
            </a:p>
          </p:txBody>
        </p:sp>
      </p:grpSp>
      <p:sp>
        <p:nvSpPr>
          <p:cNvPr id="757" name="Google Shape;757;p79"/>
          <p:cNvSpPr txBox="1"/>
          <p:nvPr/>
        </p:nvSpPr>
        <p:spPr>
          <a:xfrm>
            <a:off x="2043025" y="2846475"/>
            <a:ext cx="412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F:flattening;  BN:batch normalization;  D:dense</a:t>
            </a:r>
            <a:endParaRPr>
              <a:latin typeface="Archivo"/>
              <a:ea typeface="Archivo"/>
              <a:cs typeface="Archivo"/>
              <a:sym typeface="Archivo"/>
            </a:endParaRPr>
          </a:p>
        </p:txBody>
      </p:sp>
      <p:cxnSp>
        <p:nvCxnSpPr>
          <p:cNvPr id="758" name="Google Shape;758;p79"/>
          <p:cNvCxnSpPr/>
          <p:nvPr/>
        </p:nvCxnSpPr>
        <p:spPr>
          <a:xfrm>
            <a:off x="5210800" y="2310075"/>
            <a:ext cx="297900" cy="300"/>
          </a:xfrm>
          <a:prstGeom prst="straightConnector1">
            <a:avLst/>
          </a:prstGeom>
          <a:noFill/>
          <a:ln w="9525" cap="flat" cmpd="sng">
            <a:solidFill>
              <a:srgbClr val="121212"/>
            </a:solidFill>
            <a:prstDash val="solid"/>
            <a:round/>
            <a:headEnd type="none" w="med" len="med"/>
            <a:tailEnd type="triangle" w="med" len="med"/>
          </a:ln>
        </p:spPr>
      </p:cxnSp>
      <p:sp>
        <p:nvSpPr>
          <p:cNvPr id="759" name="Google Shape;759;p79"/>
          <p:cNvSpPr txBox="1"/>
          <p:nvPr/>
        </p:nvSpPr>
        <p:spPr>
          <a:xfrm>
            <a:off x="862000" y="3321100"/>
            <a:ext cx="717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t>The downstream task is the classification model, so the corresponding class token needs to be extracted to obtain the Prediction result.</a:t>
            </a:r>
            <a:endParaRPr sz="1600"/>
          </a:p>
        </p:txBody>
      </p:sp>
      <p:sp>
        <p:nvSpPr>
          <p:cNvPr id="760" name="Google Shape;760;p79"/>
          <p:cNvSpPr txBox="1"/>
          <p:nvPr/>
        </p:nvSpPr>
        <p:spPr>
          <a:xfrm>
            <a:off x="862000" y="3998200"/>
            <a:ext cx="7174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 Compare to the original model, in our task vision transformer model was used the way that the last layer was replaced with a flattening layer followed by batch normalization and an output dense layer.</a:t>
            </a:r>
            <a:endParaRPr sz="1600">
              <a:latin typeface="Archivo"/>
              <a:ea typeface="Archivo"/>
              <a:cs typeface="Archivo"/>
              <a:sym typeface="Archivo"/>
            </a:endParaRPr>
          </a:p>
        </p:txBody>
      </p:sp>
      <p:cxnSp>
        <p:nvCxnSpPr>
          <p:cNvPr id="761" name="Google Shape;761;p79"/>
          <p:cNvCxnSpPr/>
          <p:nvPr/>
        </p:nvCxnSpPr>
        <p:spPr>
          <a:xfrm rot="10800000" flipH="1">
            <a:off x="7009925" y="2298975"/>
            <a:ext cx="518700" cy="11100"/>
          </a:xfrm>
          <a:prstGeom prst="straightConnector1">
            <a:avLst/>
          </a:prstGeom>
          <a:noFill/>
          <a:ln w="9525" cap="flat" cmpd="sng">
            <a:solidFill>
              <a:srgbClr val="202124"/>
            </a:solidFill>
            <a:prstDash val="solid"/>
            <a:round/>
            <a:headEnd type="none" w="med" len="med"/>
            <a:tailEnd type="triangle" w="med" len="med"/>
          </a:ln>
        </p:spPr>
      </p:cxnSp>
      <p:sp>
        <p:nvSpPr>
          <p:cNvPr id="762" name="Google Shape;762;p79"/>
          <p:cNvSpPr txBox="1"/>
          <p:nvPr/>
        </p:nvSpPr>
        <p:spPr>
          <a:xfrm>
            <a:off x="7804625" y="2104425"/>
            <a:ext cx="1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Likelihood</a:t>
            </a:r>
            <a:endParaRPr>
              <a:latin typeface="Archivo"/>
              <a:ea typeface="Archivo"/>
              <a:cs typeface="Archivo"/>
              <a:sym typeface="Archiv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80"/>
          <p:cNvPicPr preferRelativeResize="0"/>
          <p:nvPr/>
        </p:nvPicPr>
        <p:blipFill>
          <a:blip r:embed="rId3">
            <a:alphaModFix/>
          </a:blip>
          <a:stretch>
            <a:fillRect/>
          </a:stretch>
        </p:blipFill>
        <p:spPr>
          <a:xfrm>
            <a:off x="255250" y="802600"/>
            <a:ext cx="8489948" cy="4240826"/>
          </a:xfrm>
          <a:prstGeom prst="rect">
            <a:avLst/>
          </a:prstGeom>
          <a:noFill/>
          <a:ln>
            <a:noFill/>
          </a:ln>
        </p:spPr>
      </p:pic>
      <p:sp>
        <p:nvSpPr>
          <p:cNvPr id="768" name="Google Shape;768;p80"/>
          <p:cNvSpPr txBox="1"/>
          <p:nvPr/>
        </p:nvSpPr>
        <p:spPr>
          <a:xfrm>
            <a:off x="255250" y="1791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Architecture of ViT for Breast Cancer Detection</a:t>
            </a:r>
            <a:endParaRPr sz="2600">
              <a:solidFill>
                <a:srgbClr val="720039"/>
              </a:solidFill>
              <a:latin typeface="Archivo Black"/>
              <a:ea typeface="Archivo Black"/>
              <a:cs typeface="Archivo Black"/>
              <a:sym typeface="Archivo Black"/>
            </a:endParaRPr>
          </a:p>
        </p:txBody>
      </p:sp>
      <p:pic>
        <p:nvPicPr>
          <p:cNvPr id="769" name="Google Shape;769;p80"/>
          <p:cNvPicPr preferRelativeResize="0"/>
          <p:nvPr/>
        </p:nvPicPr>
        <p:blipFill>
          <a:blip r:embed="rId4">
            <a:alphaModFix/>
          </a:blip>
          <a:stretch>
            <a:fillRect/>
          </a:stretch>
        </p:blipFill>
        <p:spPr>
          <a:xfrm>
            <a:off x="7971875" y="1502800"/>
            <a:ext cx="1083825" cy="2461802"/>
          </a:xfrm>
          <a:prstGeom prst="rect">
            <a:avLst/>
          </a:prstGeom>
          <a:noFill/>
          <a:ln>
            <a:noFill/>
          </a:ln>
        </p:spPr>
      </p:pic>
      <p:cxnSp>
        <p:nvCxnSpPr>
          <p:cNvPr id="770" name="Google Shape;770;p80"/>
          <p:cNvCxnSpPr/>
          <p:nvPr/>
        </p:nvCxnSpPr>
        <p:spPr>
          <a:xfrm>
            <a:off x="1987825" y="1868550"/>
            <a:ext cx="0" cy="220800"/>
          </a:xfrm>
          <a:prstGeom prst="straightConnector1">
            <a:avLst/>
          </a:prstGeom>
          <a:noFill/>
          <a:ln w="9525" cap="flat" cmpd="sng">
            <a:solidFill>
              <a:srgbClr val="121212"/>
            </a:solidFill>
            <a:prstDash val="solid"/>
            <a:round/>
            <a:headEnd type="none" w="med" len="med"/>
            <a:tailEnd type="none" w="med" len="med"/>
          </a:ln>
        </p:spPr>
      </p:cxnSp>
      <p:pic>
        <p:nvPicPr>
          <p:cNvPr id="771" name="Google Shape;771;p80"/>
          <p:cNvPicPr preferRelativeResize="0"/>
          <p:nvPr/>
        </p:nvPicPr>
        <p:blipFill>
          <a:blip r:embed="rId5">
            <a:alphaModFix/>
          </a:blip>
          <a:stretch>
            <a:fillRect/>
          </a:stretch>
        </p:blipFill>
        <p:spPr>
          <a:xfrm>
            <a:off x="329775" y="2518738"/>
            <a:ext cx="1309950" cy="429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1"/>
          <p:cNvSpPr txBox="1"/>
          <p:nvPr/>
        </p:nvSpPr>
        <p:spPr>
          <a:xfrm>
            <a:off x="255250" y="1791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Experimental Setting</a:t>
            </a:r>
            <a:endParaRPr sz="2600">
              <a:solidFill>
                <a:srgbClr val="720039"/>
              </a:solidFill>
              <a:latin typeface="Archivo Black"/>
              <a:ea typeface="Archivo Black"/>
              <a:cs typeface="Archivo Black"/>
              <a:sym typeface="Archivo Black"/>
            </a:endParaRPr>
          </a:p>
        </p:txBody>
      </p:sp>
      <p:sp>
        <p:nvSpPr>
          <p:cNvPr id="777" name="Google Shape;777;p81"/>
          <p:cNvSpPr txBox="1"/>
          <p:nvPr/>
        </p:nvSpPr>
        <p:spPr>
          <a:xfrm>
            <a:off x="817850" y="1018675"/>
            <a:ext cx="70641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Model Backbone:</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EfficientNetV2:     </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 </a:t>
            </a:r>
            <a:r>
              <a:rPr lang="zh-CN" sz="1600" u="sng">
                <a:solidFill>
                  <a:schemeClr val="hlink"/>
                </a:solidFill>
                <a:latin typeface="Archivo"/>
                <a:ea typeface="Archivo"/>
                <a:cs typeface="Archivo"/>
                <a:sym typeface="Archivo"/>
                <a:hlinkClick r:id="rId3"/>
              </a:rPr>
              <a:t>https://github.com/d-li14/efficientnetv2.pytorch</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Tan, Mingxing, and Quoc Le. "Efficientnetv2: Smaller models and faster training." </a:t>
            </a:r>
            <a:r>
              <a:rPr lang="zh-CN" sz="1600" i="1">
                <a:latin typeface="Archivo"/>
                <a:ea typeface="Archivo"/>
                <a:cs typeface="Archivo"/>
                <a:sym typeface="Archivo"/>
              </a:rPr>
              <a:t>International conference on machine learning. PMLR, 2021</a:t>
            </a:r>
            <a:r>
              <a:rPr lang="zh-CN" sz="1600">
                <a:latin typeface="Archivo"/>
                <a:ea typeface="Archivo"/>
                <a:cs typeface="Archivo"/>
                <a:sym typeface="Archivo"/>
              </a:rPr>
              <a:t>.</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Vit-base-patch16-224: </a:t>
            </a:r>
            <a:r>
              <a:rPr lang="zh-CN" sz="1600" u="sng">
                <a:solidFill>
                  <a:schemeClr val="hlink"/>
                </a:solidFill>
                <a:latin typeface="Archivo"/>
                <a:ea typeface="Archivo"/>
                <a:cs typeface="Archivo"/>
                <a:sym typeface="Archivo"/>
                <a:hlinkClick r:id="rId4"/>
              </a:rPr>
              <a:t>https://huggingface.co/google/vit-base-patch16-224</a:t>
            </a:r>
            <a:endParaRPr sz="1600">
              <a:latin typeface="Archivo"/>
              <a:ea typeface="Archivo"/>
              <a:cs typeface="Archivo"/>
              <a:sym typeface="Archivo"/>
            </a:endParaRPr>
          </a:p>
          <a:p>
            <a:pPr marL="0" lvl="0" indent="0" algn="l" rtl="0">
              <a:spcBef>
                <a:spcPts val="0"/>
              </a:spcBef>
              <a:spcAft>
                <a:spcPts val="0"/>
              </a:spcAft>
              <a:buNone/>
            </a:pPr>
            <a:endParaRPr>
              <a:latin typeface="Archivo"/>
              <a:ea typeface="Archivo"/>
              <a:cs typeface="Archivo"/>
              <a:sym typeface="Archivo"/>
            </a:endParaRPr>
          </a:p>
          <a:p>
            <a:pPr marL="0" lvl="0" indent="0" algn="l" rtl="0">
              <a:spcBef>
                <a:spcPts val="0"/>
              </a:spcBef>
              <a:spcAft>
                <a:spcPts val="0"/>
              </a:spcAft>
              <a:buNone/>
            </a:pPr>
            <a:r>
              <a:rPr lang="zh-CN" sz="1600">
                <a:solidFill>
                  <a:srgbClr val="222222"/>
                </a:solidFill>
                <a:highlight>
                  <a:srgbClr val="FFFFFF"/>
                </a:highlight>
                <a:latin typeface="Archivo"/>
                <a:ea typeface="Archivo"/>
                <a:cs typeface="Archivo"/>
                <a:sym typeface="Archivo"/>
              </a:rPr>
              <a:t>Dosovitskiy, Alexey, et al. "An image is worth 16x16 words: Transformers for image recognition at scale." </a:t>
            </a:r>
            <a:r>
              <a:rPr lang="zh-CN" sz="1600" i="1">
                <a:solidFill>
                  <a:srgbClr val="222222"/>
                </a:solidFill>
                <a:highlight>
                  <a:srgbClr val="FFFFFF"/>
                </a:highlight>
                <a:latin typeface="Archivo"/>
                <a:ea typeface="Archivo"/>
                <a:cs typeface="Archivo"/>
                <a:sym typeface="Archivo"/>
              </a:rPr>
              <a:t>ICLR 2021</a:t>
            </a:r>
            <a:endParaRPr sz="2000" i="1">
              <a:latin typeface="Archivo"/>
              <a:ea typeface="Archivo"/>
              <a:cs typeface="Archivo"/>
              <a:sym typeface="Archiv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2"/>
          <p:cNvSpPr txBox="1"/>
          <p:nvPr/>
        </p:nvSpPr>
        <p:spPr>
          <a:xfrm>
            <a:off x="255250" y="179100"/>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Experimental Setting</a:t>
            </a:r>
            <a:endParaRPr sz="2600">
              <a:solidFill>
                <a:srgbClr val="720039"/>
              </a:solidFill>
              <a:latin typeface="Archivo Black"/>
              <a:ea typeface="Archivo Black"/>
              <a:cs typeface="Archivo Black"/>
              <a:sym typeface="Archivo Black"/>
            </a:endParaRPr>
          </a:p>
        </p:txBody>
      </p:sp>
      <p:pic>
        <p:nvPicPr>
          <p:cNvPr id="783" name="Google Shape;783;p82"/>
          <p:cNvPicPr preferRelativeResize="0"/>
          <p:nvPr/>
        </p:nvPicPr>
        <p:blipFill rotWithShape="1">
          <a:blip r:embed="rId3">
            <a:alphaModFix/>
          </a:blip>
          <a:srcRect b="12472"/>
          <a:stretch/>
        </p:blipFill>
        <p:spPr>
          <a:xfrm>
            <a:off x="1609325" y="1618525"/>
            <a:ext cx="6106975" cy="2126425"/>
          </a:xfrm>
          <a:prstGeom prst="rect">
            <a:avLst/>
          </a:prstGeom>
          <a:noFill/>
          <a:ln>
            <a:noFill/>
          </a:ln>
        </p:spPr>
      </p:pic>
      <p:sp>
        <p:nvSpPr>
          <p:cNvPr id="784" name="Google Shape;784;p82"/>
          <p:cNvSpPr txBox="1"/>
          <p:nvPr/>
        </p:nvSpPr>
        <p:spPr>
          <a:xfrm>
            <a:off x="773700" y="1073875"/>
            <a:ext cx="3145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Training Hyperparameters</a:t>
            </a:r>
            <a:endParaRPr sz="1600">
              <a:latin typeface="Archivo"/>
              <a:ea typeface="Archivo"/>
              <a:cs typeface="Archivo"/>
              <a:sym typeface="Archivo"/>
            </a:endParaRPr>
          </a:p>
        </p:txBody>
      </p:sp>
      <p:sp>
        <p:nvSpPr>
          <p:cNvPr id="785" name="Google Shape;785;p82"/>
          <p:cNvSpPr txBox="1"/>
          <p:nvPr/>
        </p:nvSpPr>
        <p:spPr>
          <a:xfrm>
            <a:off x="1247250" y="3929375"/>
            <a:ext cx="698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Binary cross entropy with logits loss is actually binary cross entropy loss, but the input doesn't have to be between 0 and 1, and the sigmoid function is automatically adds.</a:t>
            </a:r>
            <a:endParaRPr>
              <a:latin typeface="Archivo"/>
              <a:ea typeface="Archivo"/>
              <a:cs typeface="Archivo"/>
              <a:sym typeface="Archiv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83"/>
          <p:cNvSpPr txBox="1">
            <a:spLocks noGrp="1"/>
          </p:cNvSpPr>
          <p:nvPr>
            <p:ph type="title"/>
          </p:nvPr>
        </p:nvSpPr>
        <p:spPr>
          <a:xfrm>
            <a:off x="3545700" y="2086450"/>
            <a:ext cx="5540700" cy="18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zh-CN"/>
              <a:t>Performance</a:t>
            </a:r>
            <a:endParaRPr/>
          </a:p>
          <a:p>
            <a:pPr marL="0" lvl="0" indent="0" algn="l" rtl="0">
              <a:lnSpc>
                <a:spcPct val="100000"/>
              </a:lnSpc>
              <a:spcBef>
                <a:spcPts val="0"/>
              </a:spcBef>
              <a:spcAft>
                <a:spcPts val="0"/>
              </a:spcAft>
              <a:buSzPts val="3600"/>
              <a:buNone/>
            </a:pPr>
            <a:r>
              <a:rPr lang="zh-CN"/>
              <a:t>Evaluation</a:t>
            </a:r>
            <a:endParaRPr/>
          </a:p>
        </p:txBody>
      </p:sp>
      <p:sp>
        <p:nvSpPr>
          <p:cNvPr id="791" name="Google Shape;791;p83"/>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zh-CN"/>
              <a:t>04</a:t>
            </a:r>
            <a:endParaRPr/>
          </a:p>
        </p:txBody>
      </p:sp>
      <p:pic>
        <p:nvPicPr>
          <p:cNvPr id="792" name="Google Shape;792;p83"/>
          <p:cNvPicPr preferRelativeResize="0"/>
          <p:nvPr/>
        </p:nvPicPr>
        <p:blipFill rotWithShape="1">
          <a:blip r:embed="rId3">
            <a:alphaModFix/>
          </a:blip>
          <a:srcRect/>
          <a:stretch/>
        </p:blipFill>
        <p:spPr>
          <a:xfrm rot="10800000">
            <a:off x="796025" y="1830400"/>
            <a:ext cx="2609850" cy="2609850"/>
          </a:xfrm>
          <a:prstGeom prst="rect">
            <a:avLst/>
          </a:prstGeom>
          <a:noFill/>
          <a:ln>
            <a:noFill/>
          </a:ln>
        </p:spPr>
      </p:pic>
      <p:pic>
        <p:nvPicPr>
          <p:cNvPr id="793" name="Google Shape;793;p83"/>
          <p:cNvPicPr preferRelativeResize="0"/>
          <p:nvPr/>
        </p:nvPicPr>
        <p:blipFill rotWithShape="1">
          <a:blip r:embed="rId4">
            <a:alphaModFix/>
          </a:blip>
          <a:srcRect l="9" r="9"/>
          <a:stretch/>
        </p:blipFill>
        <p:spPr>
          <a:xfrm rot="-8944038">
            <a:off x="1583050" y="967152"/>
            <a:ext cx="1874500" cy="2809739"/>
          </a:xfrm>
          <a:prstGeom prst="rect">
            <a:avLst/>
          </a:prstGeom>
          <a:noFill/>
          <a:ln>
            <a:noFill/>
          </a:ln>
        </p:spPr>
      </p:pic>
      <p:sp>
        <p:nvSpPr>
          <p:cNvPr id="794" name="Google Shape;794;p83"/>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4"/>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Performance Metrics</a:t>
            </a:r>
            <a:endParaRPr sz="2600">
              <a:solidFill>
                <a:srgbClr val="720039"/>
              </a:solidFill>
              <a:latin typeface="Archivo Black"/>
              <a:ea typeface="Archivo Black"/>
              <a:cs typeface="Archivo Black"/>
              <a:sym typeface="Archivo Black"/>
            </a:endParaRPr>
          </a:p>
        </p:txBody>
      </p:sp>
      <p:sp>
        <p:nvSpPr>
          <p:cNvPr id="800" name="Google Shape;800;p84"/>
          <p:cNvSpPr txBox="1"/>
          <p:nvPr/>
        </p:nvSpPr>
        <p:spPr>
          <a:xfrm>
            <a:off x="631050" y="1073850"/>
            <a:ext cx="5838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Probabilistic F1 Score</a:t>
            </a:r>
            <a:r>
              <a:rPr lang="zh-CN" sz="1600">
                <a:latin typeface="Archivo"/>
                <a:ea typeface="Archivo"/>
                <a:cs typeface="Archivo"/>
                <a:sym typeface="Archivo"/>
              </a:rPr>
              <a:t> </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for More Thorough Evaluation of Classification Models</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p:txBody>
      </p:sp>
      <p:sp>
        <p:nvSpPr>
          <p:cNvPr id="801" name="Google Shape;801;p84"/>
          <p:cNvSpPr txBox="1"/>
          <p:nvPr/>
        </p:nvSpPr>
        <p:spPr>
          <a:xfrm>
            <a:off x="631050" y="1754800"/>
            <a:ext cx="7881900" cy="326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600">
                <a:latin typeface="Archivo"/>
                <a:ea typeface="Archivo"/>
                <a:cs typeface="Archivo"/>
                <a:sym typeface="Archivo"/>
              </a:rPr>
              <a:t>A data set S: (</a:t>
            </a:r>
            <a:r>
              <a:rPr lang="zh-CN" sz="1600" b="1">
                <a:latin typeface="Archivo"/>
                <a:ea typeface="Archivo"/>
                <a:cs typeface="Archivo"/>
                <a:sym typeface="Archivo"/>
              </a:rPr>
              <a:t>x_1</a:t>
            </a:r>
            <a:r>
              <a:rPr lang="zh-CN" sz="1600">
                <a:latin typeface="Archivo"/>
                <a:ea typeface="Archivo"/>
                <a:cs typeface="Archivo"/>
                <a:sym typeface="Archivo"/>
              </a:rPr>
              <a:t>,y_1 ),…,(</a:t>
            </a:r>
            <a:r>
              <a:rPr lang="zh-CN" sz="1600" b="1">
                <a:latin typeface="Archivo"/>
                <a:ea typeface="Archivo"/>
                <a:cs typeface="Archivo"/>
                <a:sym typeface="Archivo"/>
              </a:rPr>
              <a:t>x_n</a:t>
            </a:r>
            <a:r>
              <a:rPr lang="zh-CN" sz="1600">
                <a:latin typeface="Archivo"/>
                <a:ea typeface="Archivo"/>
                <a:cs typeface="Archivo"/>
                <a:sym typeface="Archivo"/>
              </a:rPr>
              <a:t>,y_n )∈R^p× {C_1,…,C_m }</a:t>
            </a:r>
            <a:endParaRPr sz="1600">
              <a:latin typeface="Archivo"/>
              <a:ea typeface="Archivo"/>
              <a:cs typeface="Archivo"/>
              <a:sym typeface="Archivo"/>
            </a:endParaRPr>
          </a:p>
          <a:p>
            <a:pPr marL="0" lvl="0" indent="0" algn="l" rtl="0">
              <a:lnSpc>
                <a:spcPct val="115000"/>
              </a:lnSpc>
              <a:spcBef>
                <a:spcPts val="0"/>
              </a:spcBef>
              <a:spcAft>
                <a:spcPts val="0"/>
              </a:spcAft>
              <a:buNone/>
            </a:pPr>
            <a:r>
              <a:rPr lang="zh-CN" sz="1600" b="1">
                <a:latin typeface="Archivo"/>
                <a:ea typeface="Archivo"/>
                <a:cs typeface="Archivo"/>
                <a:sym typeface="Archivo"/>
              </a:rPr>
              <a:t>x_i</a:t>
            </a:r>
            <a:r>
              <a:rPr lang="zh-CN" sz="1600">
                <a:latin typeface="Archivo"/>
                <a:ea typeface="Archivo"/>
                <a:cs typeface="Archivo"/>
                <a:sym typeface="Archivo"/>
              </a:rPr>
              <a:t> :  a vector of p features corresponding to sample i</a:t>
            </a:r>
            <a:endParaRPr sz="1600">
              <a:latin typeface="Archivo"/>
              <a:ea typeface="Archivo"/>
              <a:cs typeface="Archivo"/>
              <a:sym typeface="Archivo"/>
            </a:endParaRPr>
          </a:p>
          <a:p>
            <a:pPr marL="0" lvl="0" indent="0" algn="l" rtl="0">
              <a:lnSpc>
                <a:spcPct val="115000"/>
              </a:lnSpc>
              <a:spcBef>
                <a:spcPts val="0"/>
              </a:spcBef>
              <a:spcAft>
                <a:spcPts val="0"/>
              </a:spcAft>
              <a:buNone/>
            </a:pPr>
            <a:r>
              <a:rPr lang="zh-CN" sz="1600" b="1">
                <a:latin typeface="Archivo"/>
                <a:ea typeface="Archivo"/>
                <a:cs typeface="Archivo"/>
                <a:sym typeface="Archivo"/>
              </a:rPr>
              <a:t>y_i</a:t>
            </a:r>
            <a:r>
              <a:rPr lang="zh-CN" sz="1600">
                <a:latin typeface="Archivo"/>
                <a:ea typeface="Archivo"/>
                <a:cs typeface="Archivo"/>
                <a:sym typeface="Archivo"/>
              </a:rPr>
              <a:t> :  the class corresponding to sample i</a:t>
            </a:r>
            <a:endParaRPr sz="1600">
              <a:latin typeface="Archivo"/>
              <a:ea typeface="Archivo"/>
              <a:cs typeface="Archivo"/>
              <a:sym typeface="Archivo"/>
            </a:endParaRPr>
          </a:p>
          <a:p>
            <a:pPr marL="0" lvl="0" indent="0" algn="l" rtl="0">
              <a:lnSpc>
                <a:spcPct val="115000"/>
              </a:lnSpc>
              <a:spcBef>
                <a:spcPts val="0"/>
              </a:spcBef>
              <a:spcAft>
                <a:spcPts val="0"/>
              </a:spcAft>
              <a:buNone/>
            </a:pPr>
            <a:r>
              <a:rPr lang="zh-CN" sz="1600">
                <a:latin typeface="Archivo"/>
                <a:ea typeface="Archivo"/>
                <a:cs typeface="Archivo"/>
                <a:sym typeface="Archivo"/>
              </a:rPr>
              <a:t>{C_1,…,C_m }:  the set of possible classes</a:t>
            </a:r>
            <a:endParaRPr sz="1600">
              <a:latin typeface="Archivo"/>
              <a:ea typeface="Archivo"/>
              <a:cs typeface="Archivo"/>
              <a:sym typeface="Archivo"/>
            </a:endParaRPr>
          </a:p>
          <a:p>
            <a:pPr marL="0" lvl="0" indent="0" algn="l" rtl="0">
              <a:lnSpc>
                <a:spcPct val="115000"/>
              </a:lnSpc>
              <a:spcBef>
                <a:spcPts val="0"/>
              </a:spcBef>
              <a:spcAft>
                <a:spcPts val="0"/>
              </a:spcAft>
              <a:buNone/>
            </a:pPr>
            <a:endParaRPr sz="1600">
              <a:latin typeface="Archivo"/>
              <a:ea typeface="Archivo"/>
              <a:cs typeface="Archivo"/>
              <a:sym typeface="Archivo"/>
            </a:endParaRPr>
          </a:p>
          <a:p>
            <a:pPr marL="0" lvl="0" indent="0" algn="l" rtl="0">
              <a:lnSpc>
                <a:spcPct val="115000"/>
              </a:lnSpc>
              <a:spcBef>
                <a:spcPts val="0"/>
              </a:spcBef>
              <a:spcAft>
                <a:spcPts val="0"/>
              </a:spcAft>
              <a:buNone/>
            </a:pPr>
            <a:r>
              <a:rPr lang="zh-CN" sz="1600">
                <a:latin typeface="Archivo"/>
                <a:ea typeface="Archivo"/>
                <a:cs typeface="Archivo"/>
                <a:sym typeface="Archivo"/>
              </a:rPr>
              <a:t>A classification model M :R^p↦  {C_1,…,C_m }. trained to predict label assignment given an input vector xi . The model assigns a confidence score (or probability if the model is probabilistically calibrated) to each possible class C_j for any given input vector </a:t>
            </a:r>
            <a:r>
              <a:rPr lang="zh-CN" sz="1600" b="1">
                <a:latin typeface="Archivo"/>
                <a:ea typeface="Archivo"/>
                <a:cs typeface="Archivo"/>
                <a:sym typeface="Archivo"/>
              </a:rPr>
              <a:t>x_i </a:t>
            </a:r>
            <a:r>
              <a:rPr lang="zh-CN" sz="1600">
                <a:latin typeface="Archivo"/>
                <a:ea typeface="Archivo"/>
                <a:cs typeface="Archivo"/>
                <a:sym typeface="Archivo"/>
              </a:rPr>
              <a:t>, signifying the model’s confidence that Cj is the true class for the given input vector (which can also be expressed as C_j = yi).</a:t>
            </a:r>
            <a:endParaRPr sz="1600">
              <a:latin typeface="Archivo"/>
              <a:ea typeface="Archivo"/>
              <a:cs typeface="Archivo"/>
              <a:sym typeface="Archivo"/>
            </a:endParaRPr>
          </a:p>
          <a:p>
            <a:pPr marL="0" lvl="0" indent="0" algn="l" rtl="0">
              <a:lnSpc>
                <a:spcPct val="115000"/>
              </a:lnSpc>
              <a:spcBef>
                <a:spcPts val="0"/>
              </a:spcBef>
              <a:spcAft>
                <a:spcPts val="0"/>
              </a:spcAft>
              <a:buNone/>
            </a:pPr>
            <a:endParaRPr sz="1600">
              <a:latin typeface="Archivo"/>
              <a:ea typeface="Archivo"/>
              <a:cs typeface="Archivo"/>
              <a:sym typeface="Archiv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5"/>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Performance Metrics</a:t>
            </a:r>
            <a:endParaRPr sz="2600">
              <a:solidFill>
                <a:srgbClr val="720039"/>
              </a:solidFill>
              <a:latin typeface="Archivo Black"/>
              <a:ea typeface="Archivo Black"/>
              <a:cs typeface="Archivo Black"/>
              <a:sym typeface="Archivo Black"/>
            </a:endParaRPr>
          </a:p>
        </p:txBody>
      </p:sp>
      <p:sp>
        <p:nvSpPr>
          <p:cNvPr id="807" name="Google Shape;807;p85"/>
          <p:cNvSpPr txBox="1"/>
          <p:nvPr/>
        </p:nvSpPr>
        <p:spPr>
          <a:xfrm>
            <a:off x="631050" y="1073850"/>
            <a:ext cx="5838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Probabilistic F1 Score</a:t>
            </a:r>
            <a:r>
              <a:rPr lang="zh-CN" sz="1600">
                <a:latin typeface="Archivo"/>
                <a:ea typeface="Archivo"/>
                <a:cs typeface="Archivo"/>
                <a:sym typeface="Archivo"/>
              </a:rPr>
              <a:t> </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for More Thorough Evaluation of Classification Models</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p:txBody>
      </p:sp>
      <p:sp>
        <p:nvSpPr>
          <p:cNvPr id="808" name="Google Shape;808;p85"/>
          <p:cNvSpPr txBox="1"/>
          <p:nvPr/>
        </p:nvSpPr>
        <p:spPr>
          <a:xfrm>
            <a:off x="884075" y="1714025"/>
            <a:ext cx="65232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confidence score: M(x_i , C_j ). The class with the highest confidence score will be the model’s predicted class y^ .</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The commonly used definition of true positive for class C_j is any model prediction for which y^_i = y_i = C_j .</a:t>
            </a:r>
            <a:endParaRPr sz="1600">
              <a:latin typeface="Archivo"/>
              <a:ea typeface="Archivo"/>
              <a:cs typeface="Archivo"/>
              <a:sym typeface="Archivo"/>
            </a:endParaRPr>
          </a:p>
          <a:p>
            <a:pPr marL="0" lvl="0" indent="0" algn="l" rtl="0">
              <a:spcBef>
                <a:spcPts val="0"/>
              </a:spcBef>
              <a:spcAft>
                <a:spcPts val="0"/>
              </a:spcAft>
              <a:buNone/>
            </a:pP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Confidence true positive:</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Confidence false positive:</a:t>
            </a:r>
            <a:endParaRPr sz="1600">
              <a:latin typeface="Archivo"/>
              <a:ea typeface="Archivo"/>
              <a:cs typeface="Archivo"/>
              <a:sym typeface="Archivo"/>
            </a:endParaRPr>
          </a:p>
        </p:txBody>
      </p:sp>
      <p:pic>
        <p:nvPicPr>
          <p:cNvPr id="809" name="Google Shape;809;p85"/>
          <p:cNvPicPr preferRelativeResize="0"/>
          <p:nvPr/>
        </p:nvPicPr>
        <p:blipFill>
          <a:blip r:embed="rId3">
            <a:alphaModFix/>
          </a:blip>
          <a:stretch>
            <a:fillRect/>
          </a:stretch>
        </p:blipFill>
        <p:spPr>
          <a:xfrm>
            <a:off x="3318713" y="3185750"/>
            <a:ext cx="2506582" cy="414000"/>
          </a:xfrm>
          <a:prstGeom prst="rect">
            <a:avLst/>
          </a:prstGeom>
          <a:noFill/>
          <a:ln>
            <a:noFill/>
          </a:ln>
        </p:spPr>
      </p:pic>
      <p:pic>
        <p:nvPicPr>
          <p:cNvPr id="810" name="Google Shape;810;p85"/>
          <p:cNvPicPr preferRelativeResize="0"/>
          <p:nvPr/>
        </p:nvPicPr>
        <p:blipFill>
          <a:blip r:embed="rId4">
            <a:alphaModFix/>
          </a:blip>
          <a:stretch>
            <a:fillRect/>
          </a:stretch>
        </p:blipFill>
        <p:spPr>
          <a:xfrm>
            <a:off x="3399838" y="3517200"/>
            <a:ext cx="2344320" cy="396000"/>
          </a:xfrm>
          <a:prstGeom prst="rect">
            <a:avLst/>
          </a:prstGeom>
          <a:noFill/>
          <a:ln>
            <a:noFill/>
          </a:ln>
        </p:spPr>
      </p:pic>
      <p:pic>
        <p:nvPicPr>
          <p:cNvPr id="811" name="Google Shape;811;p85"/>
          <p:cNvPicPr preferRelativeResize="0"/>
          <p:nvPr/>
        </p:nvPicPr>
        <p:blipFill>
          <a:blip r:embed="rId5">
            <a:alphaModFix/>
          </a:blip>
          <a:stretch>
            <a:fillRect/>
          </a:stretch>
        </p:blipFill>
        <p:spPr>
          <a:xfrm>
            <a:off x="1103875" y="3913200"/>
            <a:ext cx="2295975" cy="1053750"/>
          </a:xfrm>
          <a:prstGeom prst="rect">
            <a:avLst/>
          </a:prstGeom>
          <a:noFill/>
          <a:ln>
            <a:noFill/>
          </a:ln>
        </p:spPr>
      </p:pic>
      <p:pic>
        <p:nvPicPr>
          <p:cNvPr id="812" name="Google Shape;812;p85"/>
          <p:cNvPicPr preferRelativeResize="0"/>
          <p:nvPr/>
        </p:nvPicPr>
        <p:blipFill>
          <a:blip r:embed="rId6">
            <a:alphaModFix/>
          </a:blip>
          <a:stretch>
            <a:fillRect/>
          </a:stretch>
        </p:blipFill>
        <p:spPr>
          <a:xfrm>
            <a:off x="3795100" y="4066256"/>
            <a:ext cx="2344300" cy="747644"/>
          </a:xfrm>
          <a:prstGeom prst="rect">
            <a:avLst/>
          </a:prstGeom>
          <a:noFill/>
          <a:ln>
            <a:noFill/>
          </a:ln>
        </p:spPr>
      </p:pic>
      <p:sp>
        <p:nvSpPr>
          <p:cNvPr id="813" name="Google Shape;813;p85"/>
          <p:cNvSpPr txBox="1"/>
          <p:nvPr/>
        </p:nvSpPr>
        <p:spPr>
          <a:xfrm>
            <a:off x="6225175" y="4066250"/>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solidFill>
                  <a:srgbClr val="222222"/>
                </a:solidFill>
                <a:highlight>
                  <a:srgbClr val="FFFFFF"/>
                </a:highlight>
              </a:rPr>
              <a:t>Yacouby, Reda, and Dustin Axman. "Probabilistic extension of precision, recall, and f1 score for more thorough evaluation of classification models." </a:t>
            </a:r>
            <a:r>
              <a:rPr lang="zh-CN" sz="1000" i="1">
                <a:solidFill>
                  <a:srgbClr val="222222"/>
                </a:solidFill>
                <a:highlight>
                  <a:srgbClr val="FFFFFF"/>
                </a:highlight>
              </a:rPr>
              <a:t>Proceedings of the first workshop on evaluation and comparison of NLP systems</a:t>
            </a:r>
            <a:r>
              <a:rPr lang="zh-CN" sz="1000">
                <a:solidFill>
                  <a:srgbClr val="222222"/>
                </a:solidFill>
                <a:highlight>
                  <a:srgbClr val="FFFFFF"/>
                </a:highlight>
              </a:rPr>
              <a:t>. 2020.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subTitle" idx="3"/>
          </p:nvPr>
        </p:nvSpPr>
        <p:spPr>
          <a:xfrm>
            <a:off x="0" y="38400"/>
            <a:ext cx="24183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sz="2000"/>
              <a:t>Background</a:t>
            </a:r>
            <a:endParaRPr sz="2000"/>
          </a:p>
        </p:txBody>
      </p:sp>
      <p:sp>
        <p:nvSpPr>
          <p:cNvPr id="452" name="Google Shape;452;p50"/>
          <p:cNvSpPr txBox="1"/>
          <p:nvPr/>
        </p:nvSpPr>
        <p:spPr>
          <a:xfrm>
            <a:off x="53750" y="545075"/>
            <a:ext cx="5366100" cy="4663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212121"/>
              </a:buClr>
              <a:buSzPts val="1500"/>
              <a:buFont typeface="Archivo"/>
              <a:buChar char="●"/>
            </a:pPr>
            <a:r>
              <a:rPr lang="zh-CN" sz="1500">
                <a:solidFill>
                  <a:srgbClr val="212121"/>
                </a:solidFill>
                <a:highlight>
                  <a:srgbClr val="FFFFFF"/>
                </a:highlight>
                <a:latin typeface="Archivo"/>
                <a:ea typeface="Archivo"/>
                <a:cs typeface="Archivo"/>
                <a:sym typeface="Archivo"/>
              </a:rPr>
              <a:t>Breast cancer usually lacks evidence in its early stage, which results in late detection of the disease. Detection at advanced stages of the decease implies the treatment is more difficult and uncertain (Milosevic, 2018). </a:t>
            </a:r>
            <a:endParaRPr sz="1500">
              <a:solidFill>
                <a:srgbClr val="212121"/>
              </a:solidFill>
              <a:highlight>
                <a:srgbClr val="FFFFFF"/>
              </a:highlight>
              <a:latin typeface="Archivo"/>
              <a:ea typeface="Archivo"/>
              <a:cs typeface="Archivo"/>
              <a:sym typeface="Archivo"/>
            </a:endParaRPr>
          </a:p>
          <a:p>
            <a:pPr marL="457200" lvl="0" indent="0" algn="l" rtl="0">
              <a:lnSpc>
                <a:spcPct val="115000"/>
              </a:lnSpc>
              <a:spcBef>
                <a:spcPts val="0"/>
              </a:spcBef>
              <a:spcAft>
                <a:spcPts val="0"/>
              </a:spcAft>
              <a:buNone/>
            </a:pPr>
            <a:endParaRPr sz="1500">
              <a:solidFill>
                <a:srgbClr val="212121"/>
              </a:solidFill>
              <a:highlight>
                <a:srgbClr val="FFFFFF"/>
              </a:highlight>
              <a:latin typeface="Calibri"/>
              <a:ea typeface="Calibri"/>
              <a:cs typeface="Calibri"/>
              <a:sym typeface="Calibri"/>
            </a:endParaRPr>
          </a:p>
          <a:p>
            <a:pPr marL="457200" lvl="0" indent="-323850" algn="l" rtl="0">
              <a:lnSpc>
                <a:spcPct val="115000"/>
              </a:lnSpc>
              <a:spcBef>
                <a:spcPts val="0"/>
              </a:spcBef>
              <a:spcAft>
                <a:spcPts val="0"/>
              </a:spcAft>
              <a:buClr>
                <a:srgbClr val="212121"/>
              </a:buClr>
              <a:buSzPts val="1500"/>
              <a:buFont typeface="Archivo"/>
              <a:buChar char="●"/>
            </a:pPr>
            <a:r>
              <a:rPr lang="zh-CN" sz="1500">
                <a:solidFill>
                  <a:srgbClr val="212121"/>
                </a:solidFill>
                <a:highlight>
                  <a:schemeClr val="lt1"/>
                </a:highlight>
                <a:latin typeface="Archivo"/>
                <a:ea typeface="Archivo"/>
                <a:cs typeface="Archivo"/>
                <a:sym typeface="Archivo"/>
              </a:rPr>
              <a:t>Therefore, an early stage detection is proposed in order to prevent the disease from being diagnosed too late. Mammographic screening is a good way of early detection when resource permitted (</a:t>
            </a:r>
            <a:r>
              <a:rPr lang="zh-CN" sz="1500">
                <a:solidFill>
                  <a:srgbClr val="212121"/>
                </a:solidFill>
                <a:highlight>
                  <a:srgbClr val="FFFFFF"/>
                </a:highlight>
                <a:latin typeface="Archivo"/>
                <a:ea typeface="Archivo"/>
                <a:cs typeface="Archivo"/>
                <a:sym typeface="Archivo"/>
              </a:rPr>
              <a:t>Anderson, 2003).</a:t>
            </a:r>
            <a:endParaRPr sz="1500">
              <a:solidFill>
                <a:srgbClr val="212121"/>
              </a:solidFill>
              <a:highlight>
                <a:srgbClr val="FFFFFF"/>
              </a:highlight>
              <a:latin typeface="Archivo"/>
              <a:ea typeface="Archivo"/>
              <a:cs typeface="Archivo"/>
              <a:sym typeface="Archivo"/>
            </a:endParaRPr>
          </a:p>
          <a:p>
            <a:pPr marL="457200" lvl="0" indent="0" algn="l" rtl="0">
              <a:lnSpc>
                <a:spcPct val="115000"/>
              </a:lnSpc>
              <a:spcBef>
                <a:spcPts val="0"/>
              </a:spcBef>
              <a:spcAft>
                <a:spcPts val="0"/>
              </a:spcAft>
              <a:buNone/>
            </a:pPr>
            <a:endParaRPr sz="1500">
              <a:solidFill>
                <a:srgbClr val="212121"/>
              </a:solidFill>
              <a:highlight>
                <a:srgbClr val="FFFFFF"/>
              </a:highlight>
              <a:latin typeface="Calibri"/>
              <a:ea typeface="Calibri"/>
              <a:cs typeface="Calibri"/>
              <a:sym typeface="Calibri"/>
            </a:endParaRPr>
          </a:p>
          <a:p>
            <a:pPr marL="457200" lvl="0" indent="-323850" algn="l" rtl="0">
              <a:lnSpc>
                <a:spcPct val="115000"/>
              </a:lnSpc>
              <a:spcBef>
                <a:spcPts val="0"/>
              </a:spcBef>
              <a:spcAft>
                <a:spcPts val="0"/>
              </a:spcAft>
              <a:buClr>
                <a:srgbClr val="212121"/>
              </a:buClr>
              <a:buSzPts val="1500"/>
              <a:buFont typeface="Archivo"/>
              <a:buChar char="●"/>
            </a:pPr>
            <a:r>
              <a:rPr lang="zh-CN" sz="1500">
                <a:solidFill>
                  <a:srgbClr val="212121"/>
                </a:solidFill>
                <a:highlight>
                  <a:srgbClr val="FFFFFF"/>
                </a:highlight>
                <a:latin typeface="Archivo"/>
                <a:ea typeface="Archivo"/>
                <a:cs typeface="Archivo"/>
                <a:sym typeface="Archivo"/>
              </a:rPr>
              <a:t>With the advancement of machine learning/deep learning algorithms, and the popularity of mammography in many countries, we aim to incorporate deep learning techniques to “read” the mammography and returns the diagosis of the given mammography.</a:t>
            </a:r>
            <a:endParaRPr sz="1500">
              <a:solidFill>
                <a:srgbClr val="212121"/>
              </a:solidFill>
              <a:highlight>
                <a:srgbClr val="FFFFFF"/>
              </a:highlight>
              <a:latin typeface="Archivo"/>
              <a:ea typeface="Archivo"/>
              <a:cs typeface="Archivo"/>
              <a:sym typeface="Archivo"/>
            </a:endParaRPr>
          </a:p>
          <a:p>
            <a:pPr marL="0" lvl="0" indent="0" algn="l" rtl="0">
              <a:lnSpc>
                <a:spcPct val="115000"/>
              </a:lnSpc>
              <a:spcBef>
                <a:spcPts val="0"/>
              </a:spcBef>
              <a:spcAft>
                <a:spcPts val="0"/>
              </a:spcAft>
              <a:buNone/>
            </a:pPr>
            <a:endParaRPr sz="1500">
              <a:solidFill>
                <a:srgbClr val="21212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500">
              <a:latin typeface="Calibri"/>
              <a:ea typeface="Calibri"/>
              <a:cs typeface="Calibri"/>
              <a:sym typeface="Calibri"/>
            </a:endParaRPr>
          </a:p>
        </p:txBody>
      </p:sp>
      <p:pic>
        <p:nvPicPr>
          <p:cNvPr id="453" name="Google Shape;453;p50"/>
          <p:cNvPicPr preferRelativeResize="0"/>
          <p:nvPr/>
        </p:nvPicPr>
        <p:blipFill>
          <a:blip r:embed="rId3">
            <a:alphaModFix/>
          </a:blip>
          <a:stretch>
            <a:fillRect/>
          </a:stretch>
        </p:blipFill>
        <p:spPr>
          <a:xfrm>
            <a:off x="5388963" y="122850"/>
            <a:ext cx="2418300" cy="3616755"/>
          </a:xfrm>
          <a:prstGeom prst="rect">
            <a:avLst/>
          </a:prstGeom>
          <a:noFill/>
          <a:ln>
            <a:noFill/>
          </a:ln>
        </p:spPr>
      </p:pic>
      <p:sp>
        <p:nvSpPr>
          <p:cNvPr id="454" name="Google Shape;454;p50"/>
          <p:cNvSpPr txBox="1"/>
          <p:nvPr/>
        </p:nvSpPr>
        <p:spPr>
          <a:xfrm>
            <a:off x="5522600" y="3090200"/>
            <a:ext cx="13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rchivo"/>
              <a:ea typeface="Archivo"/>
              <a:cs typeface="Archivo"/>
              <a:sym typeface="Archivo"/>
            </a:endParaRPr>
          </a:p>
        </p:txBody>
      </p:sp>
      <p:pic>
        <p:nvPicPr>
          <p:cNvPr id="455" name="Google Shape;455;p50"/>
          <p:cNvPicPr preferRelativeResize="0"/>
          <p:nvPr/>
        </p:nvPicPr>
        <p:blipFill>
          <a:blip r:embed="rId4">
            <a:alphaModFix/>
          </a:blip>
          <a:stretch>
            <a:fillRect/>
          </a:stretch>
        </p:blipFill>
        <p:spPr>
          <a:xfrm>
            <a:off x="7691828" y="2389503"/>
            <a:ext cx="1452175" cy="2700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6"/>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Results</a:t>
            </a:r>
            <a:endParaRPr sz="2600">
              <a:solidFill>
                <a:srgbClr val="720039"/>
              </a:solidFill>
              <a:latin typeface="Archivo Black"/>
              <a:ea typeface="Archivo Black"/>
              <a:cs typeface="Archivo Black"/>
              <a:sym typeface="Archivo Black"/>
            </a:endParaRPr>
          </a:p>
        </p:txBody>
      </p:sp>
      <p:pic>
        <p:nvPicPr>
          <p:cNvPr id="819" name="Google Shape;819;p86"/>
          <p:cNvPicPr preferRelativeResize="0"/>
          <p:nvPr/>
        </p:nvPicPr>
        <p:blipFill>
          <a:blip r:embed="rId3">
            <a:alphaModFix/>
          </a:blip>
          <a:stretch>
            <a:fillRect/>
          </a:stretch>
        </p:blipFill>
        <p:spPr>
          <a:xfrm>
            <a:off x="671175" y="1129436"/>
            <a:ext cx="7630150" cy="1416125"/>
          </a:xfrm>
          <a:prstGeom prst="rect">
            <a:avLst/>
          </a:prstGeom>
          <a:noFill/>
          <a:ln>
            <a:noFill/>
          </a:ln>
        </p:spPr>
      </p:pic>
      <p:sp>
        <p:nvSpPr>
          <p:cNvPr id="820" name="Google Shape;820;p86"/>
          <p:cNvSpPr txBox="1"/>
          <p:nvPr/>
        </p:nvSpPr>
        <p:spPr>
          <a:xfrm>
            <a:off x="1067100" y="2737325"/>
            <a:ext cx="700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Five-fold cross-validation was used to compare the model performances. </a:t>
            </a:r>
            <a:endParaRPr sz="1600">
              <a:latin typeface="Archivo"/>
              <a:ea typeface="Archivo"/>
              <a:cs typeface="Archivo"/>
              <a:sym typeface="Archivo"/>
            </a:endParaRPr>
          </a:p>
        </p:txBody>
      </p:sp>
      <p:sp>
        <p:nvSpPr>
          <p:cNvPr id="821" name="Google Shape;821;p86"/>
          <p:cNvSpPr txBox="1"/>
          <p:nvPr/>
        </p:nvSpPr>
        <p:spPr>
          <a:xfrm>
            <a:off x="1064000" y="3454775"/>
            <a:ext cx="684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t>The vision-transformer-based transfer-learning model exhibited superior performance on the provided dataset</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7"/>
          <p:cNvSpPr txBox="1">
            <a:spLocks noGrp="1"/>
          </p:cNvSpPr>
          <p:nvPr>
            <p:ph type="title"/>
          </p:nvPr>
        </p:nvSpPr>
        <p:spPr>
          <a:xfrm>
            <a:off x="3545700" y="2086450"/>
            <a:ext cx="5540700" cy="18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zh-CN"/>
              <a:t>Discussion </a:t>
            </a:r>
            <a:r>
              <a:rPr lang="zh-CN">
                <a:latin typeface="Arial"/>
                <a:ea typeface="Arial"/>
                <a:cs typeface="Arial"/>
                <a:sym typeface="Arial"/>
              </a:rPr>
              <a:t>&amp;</a:t>
            </a:r>
            <a:r>
              <a:rPr lang="zh-CN"/>
              <a:t> </a:t>
            </a:r>
            <a:endParaRPr/>
          </a:p>
          <a:p>
            <a:pPr marL="0" lvl="0" indent="0" algn="l" rtl="0">
              <a:lnSpc>
                <a:spcPct val="100000"/>
              </a:lnSpc>
              <a:spcBef>
                <a:spcPts val="0"/>
              </a:spcBef>
              <a:spcAft>
                <a:spcPts val="0"/>
              </a:spcAft>
              <a:buSzPts val="3600"/>
              <a:buNone/>
            </a:pPr>
            <a:r>
              <a:rPr lang="zh-CN"/>
              <a:t>Future Work</a:t>
            </a:r>
            <a:endParaRPr/>
          </a:p>
        </p:txBody>
      </p:sp>
      <p:sp>
        <p:nvSpPr>
          <p:cNvPr id="827" name="Google Shape;827;p87"/>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zh-CN"/>
              <a:t>05</a:t>
            </a:r>
            <a:endParaRPr/>
          </a:p>
        </p:txBody>
      </p:sp>
      <p:pic>
        <p:nvPicPr>
          <p:cNvPr id="828" name="Google Shape;828;p87"/>
          <p:cNvPicPr preferRelativeResize="0"/>
          <p:nvPr/>
        </p:nvPicPr>
        <p:blipFill rotWithShape="1">
          <a:blip r:embed="rId3">
            <a:alphaModFix/>
          </a:blip>
          <a:srcRect/>
          <a:stretch/>
        </p:blipFill>
        <p:spPr>
          <a:xfrm rot="10800000">
            <a:off x="796025" y="1830400"/>
            <a:ext cx="2609850" cy="2609850"/>
          </a:xfrm>
          <a:prstGeom prst="rect">
            <a:avLst/>
          </a:prstGeom>
          <a:noFill/>
          <a:ln>
            <a:noFill/>
          </a:ln>
        </p:spPr>
      </p:pic>
      <p:pic>
        <p:nvPicPr>
          <p:cNvPr id="829" name="Google Shape;829;p87"/>
          <p:cNvPicPr preferRelativeResize="0"/>
          <p:nvPr/>
        </p:nvPicPr>
        <p:blipFill rotWithShape="1">
          <a:blip r:embed="rId4">
            <a:alphaModFix/>
          </a:blip>
          <a:srcRect l="9" r="9"/>
          <a:stretch/>
        </p:blipFill>
        <p:spPr>
          <a:xfrm rot="-8944038">
            <a:off x="1583050" y="967152"/>
            <a:ext cx="1874500" cy="2809739"/>
          </a:xfrm>
          <a:prstGeom prst="rect">
            <a:avLst/>
          </a:prstGeom>
          <a:noFill/>
          <a:ln>
            <a:noFill/>
          </a:ln>
        </p:spPr>
      </p:pic>
      <p:sp>
        <p:nvSpPr>
          <p:cNvPr id="830" name="Google Shape;830;p8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8"/>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Discussion</a:t>
            </a:r>
            <a:endParaRPr sz="2600">
              <a:solidFill>
                <a:srgbClr val="720039"/>
              </a:solidFill>
              <a:latin typeface="Archivo Black"/>
              <a:ea typeface="Archivo Black"/>
              <a:cs typeface="Archivo Black"/>
              <a:sym typeface="Archivo Black"/>
            </a:endParaRPr>
          </a:p>
        </p:txBody>
      </p:sp>
      <p:sp>
        <p:nvSpPr>
          <p:cNvPr id="836" name="Google Shape;836;p88"/>
          <p:cNvSpPr txBox="1"/>
          <p:nvPr/>
        </p:nvSpPr>
        <p:spPr>
          <a:xfrm>
            <a:off x="696425" y="1206300"/>
            <a:ext cx="7174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The vision-transformer-based transfer-learning approach provided the highest quantitative and statistical measures for predicting the likelihood of breast mammograms as being from benign or malignant tissues. This proves the effectiveness and quality of the vision-transformer-based transfer-learning approach for detecting breast cancer from mammograms. </a:t>
            </a:r>
            <a:endParaRPr sz="1600">
              <a:latin typeface="Archivo"/>
              <a:ea typeface="Archivo"/>
              <a:cs typeface="Archivo"/>
              <a:sym typeface="Archivo"/>
            </a:endParaRPr>
          </a:p>
        </p:txBody>
      </p:sp>
      <p:sp>
        <p:nvSpPr>
          <p:cNvPr id="837" name="Google Shape;837;p88"/>
          <p:cNvSpPr txBox="1"/>
          <p:nvPr/>
        </p:nvSpPr>
        <p:spPr>
          <a:xfrm>
            <a:off x="696425" y="2983350"/>
            <a:ext cx="7075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The ability to capture global information from the early layers and the deep self-attention mechanism that enables features in each patch to be carefully analyzed for decision making</a:t>
            </a:r>
            <a:endParaRPr sz="1600">
              <a:latin typeface="Archivo"/>
              <a:ea typeface="Archivo"/>
              <a:cs typeface="Archivo"/>
              <a:sym typeface="Archivo"/>
            </a:endParaRPr>
          </a:p>
        </p:txBody>
      </p:sp>
      <p:sp>
        <p:nvSpPr>
          <p:cNvPr id="838" name="Google Shape;838;p88"/>
          <p:cNvSpPr txBox="1"/>
          <p:nvPr/>
        </p:nvSpPr>
        <p:spPr>
          <a:xfrm>
            <a:off x="696425" y="2622300"/>
            <a:ext cx="2494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Possible Reason</a:t>
            </a:r>
            <a:endParaRPr sz="1600" b="1">
              <a:latin typeface="Archivo"/>
              <a:ea typeface="Archivo"/>
              <a:cs typeface="Archivo"/>
              <a:sym typeface="Archiv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9"/>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Discussion</a:t>
            </a:r>
            <a:endParaRPr sz="2600">
              <a:solidFill>
                <a:srgbClr val="720039"/>
              </a:solidFill>
              <a:latin typeface="Archivo Black"/>
              <a:ea typeface="Archivo Black"/>
              <a:cs typeface="Archivo Black"/>
              <a:sym typeface="Archivo Black"/>
            </a:endParaRPr>
          </a:p>
        </p:txBody>
      </p:sp>
      <p:sp>
        <p:nvSpPr>
          <p:cNvPr id="844" name="Google Shape;844;p89"/>
          <p:cNvSpPr txBox="1"/>
          <p:nvPr/>
        </p:nvSpPr>
        <p:spPr>
          <a:xfrm>
            <a:off x="751600" y="1515350"/>
            <a:ext cx="7229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Vision transformer models are more effective and efficient( computationally less expensive) when used for transfer learning on the provided dataset than training the models from scratch</a:t>
            </a:r>
            <a:endParaRPr sz="1600">
              <a:latin typeface="Archivo"/>
              <a:ea typeface="Archivo"/>
              <a:cs typeface="Archivo"/>
              <a:sym typeface="Archivo"/>
            </a:endParaRPr>
          </a:p>
        </p:txBody>
      </p:sp>
      <p:sp>
        <p:nvSpPr>
          <p:cNvPr id="845" name="Google Shape;845;p89"/>
          <p:cNvSpPr txBox="1"/>
          <p:nvPr/>
        </p:nvSpPr>
        <p:spPr>
          <a:xfrm>
            <a:off x="751600" y="1084250"/>
            <a:ext cx="26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Other Findings</a:t>
            </a:r>
            <a:endParaRPr sz="1600" b="1">
              <a:latin typeface="Archivo"/>
              <a:ea typeface="Archivo"/>
              <a:cs typeface="Archivo"/>
              <a:sym typeface="Archivo"/>
            </a:endParaRPr>
          </a:p>
        </p:txBody>
      </p:sp>
      <p:sp>
        <p:nvSpPr>
          <p:cNvPr id="846" name="Google Shape;846;p89"/>
          <p:cNvSpPr txBox="1"/>
          <p:nvPr/>
        </p:nvSpPr>
        <p:spPr>
          <a:xfrm>
            <a:off x="848800" y="2517025"/>
            <a:ext cx="40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Future Work/Limitations of this project</a:t>
            </a:r>
            <a:endParaRPr sz="1600" b="1">
              <a:latin typeface="Archivo"/>
              <a:ea typeface="Archivo"/>
              <a:cs typeface="Archivo"/>
              <a:sym typeface="Archivo"/>
            </a:endParaRPr>
          </a:p>
        </p:txBody>
      </p:sp>
      <p:pic>
        <p:nvPicPr>
          <p:cNvPr id="847" name="Google Shape;847;p89"/>
          <p:cNvPicPr preferRelativeResize="0"/>
          <p:nvPr/>
        </p:nvPicPr>
        <p:blipFill>
          <a:blip r:embed="rId3">
            <a:alphaModFix/>
          </a:blip>
          <a:stretch>
            <a:fillRect/>
          </a:stretch>
        </p:blipFill>
        <p:spPr>
          <a:xfrm>
            <a:off x="986325" y="2948125"/>
            <a:ext cx="1349703" cy="2075976"/>
          </a:xfrm>
          <a:prstGeom prst="rect">
            <a:avLst/>
          </a:prstGeom>
          <a:noFill/>
          <a:ln>
            <a:noFill/>
          </a:ln>
        </p:spPr>
      </p:pic>
      <p:sp>
        <p:nvSpPr>
          <p:cNvPr id="848" name="Google Shape;848;p89"/>
          <p:cNvSpPr txBox="1"/>
          <p:nvPr/>
        </p:nvSpPr>
        <p:spPr>
          <a:xfrm>
            <a:off x="2738375" y="3082700"/>
            <a:ext cx="6103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For each patient, there is four </a:t>
            </a:r>
            <a:r>
              <a:rPr lang="zh-CN" sz="1600">
                <a:solidFill>
                  <a:srgbClr val="121212"/>
                </a:solidFill>
                <a:latin typeface="Archivo"/>
                <a:ea typeface="Archivo"/>
                <a:cs typeface="Archivo"/>
                <a:sym typeface="Archivo"/>
              </a:rPr>
              <a:t>mammography images, so the features may have some inner correlations</a:t>
            </a:r>
            <a:endParaRPr sz="1600">
              <a:solidFill>
                <a:srgbClr val="121212"/>
              </a:solidFill>
              <a:latin typeface="Archivo"/>
              <a:ea typeface="Archivo"/>
              <a:cs typeface="Archivo"/>
              <a:sym typeface="Archivo"/>
            </a:endParaRPr>
          </a:p>
          <a:p>
            <a:pPr marL="0" lvl="0" indent="0" algn="l" rtl="0">
              <a:spcBef>
                <a:spcPts val="0"/>
              </a:spcBef>
              <a:spcAft>
                <a:spcPts val="0"/>
              </a:spcAft>
              <a:buNone/>
            </a:pPr>
            <a:endParaRPr sz="1600">
              <a:solidFill>
                <a:srgbClr val="121212"/>
              </a:solidFill>
              <a:latin typeface="Archivo"/>
              <a:ea typeface="Archivo"/>
              <a:cs typeface="Archivo"/>
              <a:sym typeface="Archivo"/>
            </a:endParaRPr>
          </a:p>
          <a:p>
            <a:pPr marL="0" lvl="0" indent="0" algn="l" rtl="0">
              <a:spcBef>
                <a:spcPts val="0"/>
              </a:spcBef>
              <a:spcAft>
                <a:spcPts val="0"/>
              </a:spcAft>
              <a:buNone/>
            </a:pPr>
            <a:r>
              <a:rPr lang="zh-CN" sz="1600">
                <a:solidFill>
                  <a:srgbClr val="121212"/>
                </a:solidFill>
                <a:latin typeface="Archivo"/>
                <a:ea typeface="Archivo"/>
                <a:cs typeface="Archivo"/>
                <a:sym typeface="Archivo"/>
              </a:rPr>
              <a:t>Left-Right Differences are important for diagnosis of breast cancer</a:t>
            </a:r>
            <a:endParaRPr sz="1600">
              <a:solidFill>
                <a:srgbClr val="121212"/>
              </a:solidFill>
              <a:latin typeface="Archivo"/>
              <a:ea typeface="Archivo"/>
              <a:cs typeface="Archivo"/>
              <a:sym typeface="Archivo"/>
            </a:endParaRPr>
          </a:p>
        </p:txBody>
      </p:sp>
      <p:sp>
        <p:nvSpPr>
          <p:cNvPr id="849" name="Google Shape;849;p89"/>
          <p:cNvSpPr txBox="1"/>
          <p:nvPr/>
        </p:nvSpPr>
        <p:spPr>
          <a:xfrm>
            <a:off x="2738375" y="4252400"/>
            <a:ext cx="640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Image Credit: https://www.kaggle.com/competitions/rsna-breast-cancer-detection/discussion/390974</a:t>
            </a:r>
            <a:endParaRPr sz="1000">
              <a:latin typeface="Archivo"/>
              <a:ea typeface="Archivo"/>
              <a:cs typeface="Archivo"/>
              <a:sym typeface="Archiv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0"/>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Discussion</a:t>
            </a:r>
            <a:endParaRPr sz="2600">
              <a:solidFill>
                <a:srgbClr val="720039"/>
              </a:solidFill>
              <a:latin typeface="Archivo Black"/>
              <a:ea typeface="Archivo Black"/>
              <a:cs typeface="Archivo Black"/>
              <a:sym typeface="Archivo Black"/>
            </a:endParaRPr>
          </a:p>
        </p:txBody>
      </p:sp>
      <p:sp>
        <p:nvSpPr>
          <p:cNvPr id="855" name="Google Shape;855;p90"/>
          <p:cNvSpPr txBox="1"/>
          <p:nvPr/>
        </p:nvSpPr>
        <p:spPr>
          <a:xfrm>
            <a:off x="727400" y="1093175"/>
            <a:ext cx="4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Future Work/Limitations of this project</a:t>
            </a:r>
            <a:endParaRPr sz="1600" b="1">
              <a:latin typeface="Archivo"/>
              <a:ea typeface="Archivo"/>
              <a:cs typeface="Archivo"/>
              <a:sym typeface="Archivo"/>
            </a:endParaRPr>
          </a:p>
        </p:txBody>
      </p:sp>
      <p:sp>
        <p:nvSpPr>
          <p:cNvPr id="856" name="Google Shape;856;p90"/>
          <p:cNvSpPr txBox="1"/>
          <p:nvPr/>
        </p:nvSpPr>
        <p:spPr>
          <a:xfrm>
            <a:off x="873050" y="1524275"/>
            <a:ext cx="322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Multi-View/ Pyramid Fusion Model</a:t>
            </a:r>
            <a:endParaRPr>
              <a:latin typeface="Archivo"/>
              <a:ea typeface="Archivo"/>
              <a:cs typeface="Archivo"/>
              <a:sym typeface="Archivo"/>
            </a:endParaRPr>
          </a:p>
        </p:txBody>
      </p:sp>
      <p:pic>
        <p:nvPicPr>
          <p:cNvPr id="857" name="Google Shape;857;p90"/>
          <p:cNvPicPr preferRelativeResize="0"/>
          <p:nvPr/>
        </p:nvPicPr>
        <p:blipFill>
          <a:blip r:embed="rId3">
            <a:alphaModFix/>
          </a:blip>
          <a:stretch>
            <a:fillRect/>
          </a:stretch>
        </p:blipFill>
        <p:spPr>
          <a:xfrm>
            <a:off x="1027048" y="1987075"/>
            <a:ext cx="2914899" cy="2363850"/>
          </a:xfrm>
          <a:prstGeom prst="rect">
            <a:avLst/>
          </a:prstGeom>
          <a:noFill/>
          <a:ln>
            <a:noFill/>
          </a:ln>
        </p:spPr>
      </p:pic>
      <p:sp>
        <p:nvSpPr>
          <p:cNvPr id="858" name="Google Shape;858;p90"/>
          <p:cNvSpPr txBox="1"/>
          <p:nvPr/>
        </p:nvSpPr>
        <p:spPr>
          <a:xfrm>
            <a:off x="4371950" y="2839750"/>
            <a:ext cx="4007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a:latin typeface="Archivo"/>
                <a:ea typeface="Archivo"/>
                <a:cs typeface="Archivo"/>
                <a:sym typeface="Archivo"/>
              </a:rPr>
              <a:t>Reduce/crop the image to different scales</a:t>
            </a:r>
            <a:endParaRPr sz="1600">
              <a:latin typeface="Archivo"/>
              <a:ea typeface="Archivo"/>
              <a:cs typeface="Archivo"/>
              <a:sym typeface="Archivo"/>
            </a:endParaRPr>
          </a:p>
          <a:p>
            <a:pPr marL="0" lvl="0" indent="0" algn="l" rtl="0">
              <a:spcBef>
                <a:spcPts val="0"/>
              </a:spcBef>
              <a:spcAft>
                <a:spcPts val="0"/>
              </a:spcAft>
              <a:buNone/>
            </a:pPr>
            <a:r>
              <a:rPr lang="zh-CN" sz="1600">
                <a:latin typeface="Archivo"/>
                <a:ea typeface="Archivo"/>
                <a:cs typeface="Archivo"/>
                <a:sym typeface="Archivo"/>
              </a:rPr>
              <a:t>to catch both the global features and the local features.</a:t>
            </a:r>
            <a:endParaRPr sz="1600">
              <a:latin typeface="Archivo"/>
              <a:ea typeface="Archivo"/>
              <a:cs typeface="Archivo"/>
              <a:sym typeface="Archivo"/>
            </a:endParaRPr>
          </a:p>
        </p:txBody>
      </p:sp>
      <p:sp>
        <p:nvSpPr>
          <p:cNvPr id="859" name="Google Shape;859;p90"/>
          <p:cNvSpPr txBox="1"/>
          <p:nvPr/>
        </p:nvSpPr>
        <p:spPr>
          <a:xfrm>
            <a:off x="4371950" y="1679775"/>
            <a:ext cx="4613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Archivo"/>
                <a:ea typeface="Archivo"/>
                <a:cs typeface="Archivo"/>
                <a:sym typeface="Archivo"/>
              </a:rPr>
              <a:t>Motivated by the paper: An Unsupervised-Learning-Based Approach for Automated Defect Inspection on Textured Surfaces</a:t>
            </a:r>
            <a:endParaRPr>
              <a:latin typeface="Archivo"/>
              <a:ea typeface="Archivo"/>
              <a:cs typeface="Archivo"/>
              <a:sym typeface="Archivo"/>
            </a:endParaRPr>
          </a:p>
        </p:txBody>
      </p:sp>
      <p:sp>
        <p:nvSpPr>
          <p:cNvPr id="860" name="Google Shape;860;p90"/>
          <p:cNvSpPr txBox="1"/>
          <p:nvPr/>
        </p:nvSpPr>
        <p:spPr>
          <a:xfrm>
            <a:off x="1115850" y="4374075"/>
            <a:ext cx="4007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Archivo"/>
                <a:ea typeface="Archivo"/>
                <a:cs typeface="Archivo"/>
                <a:sym typeface="Archivo"/>
              </a:rPr>
              <a:t>Image Credit: An Unsupervised-Learning-Based Approach for Automated Defect Inspection on Textured Surfaces</a:t>
            </a:r>
            <a:endParaRPr sz="1000">
              <a:latin typeface="Archivo"/>
              <a:ea typeface="Archivo"/>
              <a:cs typeface="Archivo"/>
              <a:sym typeface="Archivo"/>
            </a:endParaRPr>
          </a:p>
          <a:p>
            <a:pPr marL="0" lvl="0" indent="0" algn="l" rtl="0">
              <a:spcBef>
                <a:spcPts val="0"/>
              </a:spcBef>
              <a:spcAft>
                <a:spcPts val="0"/>
              </a:spcAft>
              <a:buNone/>
            </a:pPr>
            <a:endParaRPr>
              <a:latin typeface="Archivo"/>
              <a:ea typeface="Archivo"/>
              <a:cs typeface="Archivo"/>
              <a:sym typeface="Archiv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91"/>
          <p:cNvPicPr preferRelativeResize="0"/>
          <p:nvPr/>
        </p:nvPicPr>
        <p:blipFill>
          <a:blip r:embed="rId3">
            <a:alphaModFix/>
          </a:blip>
          <a:stretch>
            <a:fillRect/>
          </a:stretch>
        </p:blipFill>
        <p:spPr>
          <a:xfrm>
            <a:off x="75125" y="99902"/>
            <a:ext cx="6631424" cy="2736099"/>
          </a:xfrm>
          <a:prstGeom prst="rect">
            <a:avLst/>
          </a:prstGeom>
          <a:noFill/>
          <a:ln>
            <a:noFill/>
          </a:ln>
        </p:spPr>
      </p:pic>
      <p:pic>
        <p:nvPicPr>
          <p:cNvPr id="866" name="Google Shape;866;p91"/>
          <p:cNvPicPr preferRelativeResize="0"/>
          <p:nvPr/>
        </p:nvPicPr>
        <p:blipFill>
          <a:blip r:embed="rId4">
            <a:alphaModFix/>
          </a:blip>
          <a:stretch>
            <a:fillRect/>
          </a:stretch>
        </p:blipFill>
        <p:spPr>
          <a:xfrm>
            <a:off x="2037975" y="3089249"/>
            <a:ext cx="7106023" cy="2054250"/>
          </a:xfrm>
          <a:prstGeom prst="rect">
            <a:avLst/>
          </a:prstGeom>
          <a:noFill/>
          <a:ln>
            <a:noFill/>
          </a:ln>
        </p:spPr>
      </p:pic>
      <p:sp>
        <p:nvSpPr>
          <p:cNvPr id="867" name="Google Shape;867;p91"/>
          <p:cNvSpPr txBox="1"/>
          <p:nvPr/>
        </p:nvSpPr>
        <p:spPr>
          <a:xfrm>
            <a:off x="75125" y="3686525"/>
            <a:ext cx="21864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50">
                <a:solidFill>
                  <a:srgbClr val="202124"/>
                </a:solidFill>
                <a:highlight>
                  <a:srgbClr val="FFFFFF"/>
                </a:highlight>
              </a:rPr>
              <a:t>The private leaderboard is calculated with approximately 72% of the test data.</a:t>
            </a:r>
            <a:endParaRPr/>
          </a:p>
        </p:txBody>
      </p:sp>
      <p:sp>
        <p:nvSpPr>
          <p:cNvPr id="868" name="Google Shape;868;p91"/>
          <p:cNvSpPr txBox="1"/>
          <p:nvPr/>
        </p:nvSpPr>
        <p:spPr>
          <a:xfrm>
            <a:off x="6706550" y="1147900"/>
            <a:ext cx="2462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50">
                <a:solidFill>
                  <a:srgbClr val="202124"/>
                </a:solidFill>
                <a:highlight>
                  <a:srgbClr val="FFFFFF"/>
                </a:highlight>
              </a:rPr>
              <a:t>This leaderboard is calculated with approximately 28% of the test data.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92"/>
          <p:cNvSpPr txBox="1"/>
          <p:nvPr/>
        </p:nvSpPr>
        <p:spPr>
          <a:xfrm>
            <a:off x="208800" y="1326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Data Preparation and Pre-processing</a:t>
            </a:r>
            <a:endParaRPr sz="2500">
              <a:solidFill>
                <a:srgbClr val="720039"/>
              </a:solidFill>
              <a:latin typeface="Archivo Black"/>
              <a:ea typeface="Archivo Black"/>
              <a:cs typeface="Archivo Black"/>
              <a:sym typeface="Archivo Black"/>
            </a:endParaRPr>
          </a:p>
        </p:txBody>
      </p:sp>
      <p:sp>
        <p:nvSpPr>
          <p:cNvPr id="874" name="Google Shape;874;p92"/>
          <p:cNvSpPr txBox="1"/>
          <p:nvPr/>
        </p:nvSpPr>
        <p:spPr>
          <a:xfrm>
            <a:off x="474300" y="1047300"/>
            <a:ext cx="40977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zh-CN"/>
              <a:t>Original image arrays were converted into 2048 x 2048 x 1</a:t>
            </a:r>
            <a:endParaRPr/>
          </a:p>
          <a:p>
            <a:pPr marL="457200" lvl="0" indent="-317500" algn="l" rtl="0">
              <a:spcBef>
                <a:spcPts val="0"/>
              </a:spcBef>
              <a:spcAft>
                <a:spcPts val="0"/>
              </a:spcAft>
              <a:buSzPts val="1400"/>
              <a:buAutoNum type="arabicPeriod"/>
            </a:pPr>
            <a:r>
              <a:rPr lang="zh-CN"/>
              <a:t>Images were then cropped to exclude blank space</a:t>
            </a:r>
            <a:endParaRPr/>
          </a:p>
          <a:p>
            <a:pPr marL="457200" lvl="0" indent="-317500" algn="l" rtl="0">
              <a:spcBef>
                <a:spcPts val="0"/>
              </a:spcBef>
              <a:spcAft>
                <a:spcPts val="0"/>
              </a:spcAft>
              <a:buSzPts val="1400"/>
              <a:buAutoNum type="arabicPeriod"/>
            </a:pPr>
            <a:r>
              <a:rPr lang="zh-CN"/>
              <a:t>YOLO model was trained to generate breast bbox</a:t>
            </a:r>
            <a:endParaRPr/>
          </a:p>
          <a:p>
            <a:pPr marL="457200" lvl="0" indent="-317500" algn="l" rtl="0">
              <a:spcBef>
                <a:spcPts val="0"/>
              </a:spcBef>
              <a:spcAft>
                <a:spcPts val="0"/>
              </a:spcAft>
              <a:buSzPts val="1400"/>
              <a:buAutoNum type="arabicPeriod"/>
            </a:pPr>
            <a:r>
              <a:rPr lang="zh-CN"/>
              <a:t>Compared to simple rule-based breast extraction, YOLO cropped images usually have a smaller region, which seemed to prevent our models from overfitting</a:t>
            </a:r>
            <a:endParaRPr/>
          </a:p>
          <a:p>
            <a:pPr marL="457200" lvl="0" indent="0" algn="l" rtl="0">
              <a:spcBef>
                <a:spcPts val="0"/>
              </a:spcBef>
              <a:spcAft>
                <a:spcPts val="0"/>
              </a:spcAft>
              <a:buNone/>
            </a:pPr>
            <a:r>
              <a:rPr lang="zh-CN" i="1">
                <a:solidFill>
                  <a:srgbClr val="9E9E9E"/>
                </a:solidFill>
              </a:rPr>
              <a:t>In order to shorten inference time, we used simple rule-based crop during inference</a:t>
            </a:r>
            <a:endParaRPr i="1">
              <a:solidFill>
                <a:srgbClr val="9E9E9E"/>
              </a:solidFill>
            </a:endParaRPr>
          </a:p>
          <a:p>
            <a:pPr marL="457200" lvl="0" indent="-317500" algn="l" rtl="0">
              <a:spcBef>
                <a:spcPts val="0"/>
              </a:spcBef>
              <a:spcAft>
                <a:spcPts val="0"/>
              </a:spcAft>
              <a:buSzPts val="1400"/>
              <a:buAutoNum type="arabicPeriod"/>
            </a:pPr>
            <a:r>
              <a:rPr lang="zh-CN"/>
              <a:t>Affine transform, V/H flip, brightness/contrast, blur, CLAHE, distortion, dropout</a:t>
            </a:r>
            <a:endParaRPr/>
          </a:p>
        </p:txBody>
      </p:sp>
      <p:pic>
        <p:nvPicPr>
          <p:cNvPr id="875" name="Google Shape;875;p92"/>
          <p:cNvPicPr preferRelativeResize="0"/>
          <p:nvPr/>
        </p:nvPicPr>
        <p:blipFill>
          <a:blip r:embed="rId3">
            <a:alphaModFix/>
          </a:blip>
          <a:stretch>
            <a:fillRect/>
          </a:stretch>
        </p:blipFill>
        <p:spPr>
          <a:xfrm>
            <a:off x="5038600" y="1047300"/>
            <a:ext cx="3573650" cy="3573650"/>
          </a:xfrm>
          <a:prstGeom prst="rect">
            <a:avLst/>
          </a:prstGeom>
          <a:noFill/>
          <a:ln>
            <a:noFill/>
          </a:ln>
        </p:spPr>
      </p:pic>
      <p:sp>
        <p:nvSpPr>
          <p:cNvPr id="876" name="Google Shape;876;p92"/>
          <p:cNvSpPr txBox="1"/>
          <p:nvPr/>
        </p:nvSpPr>
        <p:spPr>
          <a:xfrm>
            <a:off x="0" y="4689650"/>
            <a:ext cx="656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https://www.kaggle.com/datasets/radek1/rsna-mammography-images-as-pngs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93"/>
          <p:cNvPicPr preferRelativeResize="0"/>
          <p:nvPr/>
        </p:nvPicPr>
        <p:blipFill rotWithShape="1">
          <a:blip r:embed="rId3">
            <a:alphaModFix/>
          </a:blip>
          <a:srcRect t="47354"/>
          <a:stretch/>
        </p:blipFill>
        <p:spPr>
          <a:xfrm>
            <a:off x="152400" y="2443751"/>
            <a:ext cx="8825876" cy="2547349"/>
          </a:xfrm>
          <a:prstGeom prst="rect">
            <a:avLst/>
          </a:prstGeom>
          <a:noFill/>
          <a:ln>
            <a:noFill/>
          </a:ln>
        </p:spPr>
      </p:pic>
      <p:sp>
        <p:nvSpPr>
          <p:cNvPr id="882" name="Google Shape;882;p93"/>
          <p:cNvSpPr txBox="1"/>
          <p:nvPr/>
        </p:nvSpPr>
        <p:spPr>
          <a:xfrm>
            <a:off x="120350" y="4743300"/>
            <a:ext cx="818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https://www.kaggle.com/competitions/rsna-breast-cancer-detection/discussion/390974</a:t>
            </a:r>
            <a:endParaRPr/>
          </a:p>
        </p:txBody>
      </p:sp>
      <p:pic>
        <p:nvPicPr>
          <p:cNvPr id="883" name="Google Shape;883;p93"/>
          <p:cNvPicPr preferRelativeResize="0"/>
          <p:nvPr/>
        </p:nvPicPr>
        <p:blipFill rotWithShape="1">
          <a:blip r:embed="rId3">
            <a:alphaModFix/>
          </a:blip>
          <a:srcRect b="69984"/>
          <a:stretch/>
        </p:blipFill>
        <p:spPr>
          <a:xfrm>
            <a:off x="318125" y="1049575"/>
            <a:ext cx="8825876" cy="1452376"/>
          </a:xfrm>
          <a:prstGeom prst="rect">
            <a:avLst/>
          </a:prstGeom>
          <a:noFill/>
          <a:ln>
            <a:noFill/>
          </a:ln>
        </p:spPr>
      </p:pic>
      <p:sp>
        <p:nvSpPr>
          <p:cNvPr id="884" name="Google Shape;884;p93"/>
          <p:cNvSpPr txBox="1"/>
          <p:nvPr/>
        </p:nvSpPr>
        <p:spPr>
          <a:xfrm>
            <a:off x="208800" y="1326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500">
                <a:solidFill>
                  <a:srgbClr val="720039"/>
                </a:solidFill>
                <a:latin typeface="Archivo Black"/>
                <a:ea typeface="Archivo Black"/>
                <a:cs typeface="Archivo Black"/>
                <a:sym typeface="Archivo Black"/>
              </a:rPr>
              <a:t>Award-winning architecture</a:t>
            </a:r>
            <a:endParaRPr sz="2500">
              <a:solidFill>
                <a:srgbClr val="720039"/>
              </a:solidFill>
              <a:latin typeface="Archivo Black"/>
              <a:ea typeface="Archivo Black"/>
              <a:cs typeface="Archivo Black"/>
              <a:sym typeface="Archivo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94"/>
          <p:cNvPicPr preferRelativeResize="0"/>
          <p:nvPr/>
        </p:nvPicPr>
        <p:blipFill>
          <a:blip r:embed="rId3">
            <a:alphaModFix/>
          </a:blip>
          <a:stretch>
            <a:fillRect/>
          </a:stretch>
        </p:blipFill>
        <p:spPr>
          <a:xfrm>
            <a:off x="120351" y="95800"/>
            <a:ext cx="8903298" cy="4951901"/>
          </a:xfrm>
          <a:prstGeom prst="rect">
            <a:avLst/>
          </a:prstGeom>
          <a:noFill/>
          <a:ln>
            <a:noFill/>
          </a:ln>
        </p:spPr>
      </p:pic>
      <p:sp>
        <p:nvSpPr>
          <p:cNvPr id="890" name="Google Shape;890;p94"/>
          <p:cNvSpPr txBox="1"/>
          <p:nvPr/>
        </p:nvSpPr>
        <p:spPr>
          <a:xfrm>
            <a:off x="120350" y="4743300"/>
            <a:ext cx="818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https://www.kaggle.com/competitions/rsna-breast-cancer-detection/discussion/390974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95"/>
          <p:cNvSpPr txBox="1"/>
          <p:nvPr/>
        </p:nvSpPr>
        <p:spPr>
          <a:xfrm>
            <a:off x="564275" y="410875"/>
            <a:ext cx="95628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720039"/>
                </a:solidFill>
                <a:latin typeface="Archivo Black"/>
                <a:ea typeface="Archivo Black"/>
                <a:cs typeface="Archivo Black"/>
                <a:sym typeface="Archivo Black"/>
              </a:rPr>
              <a:t>Discussion</a:t>
            </a:r>
            <a:endParaRPr sz="2600">
              <a:solidFill>
                <a:srgbClr val="720039"/>
              </a:solidFill>
              <a:latin typeface="Archivo Black"/>
              <a:ea typeface="Archivo Black"/>
              <a:cs typeface="Archivo Black"/>
              <a:sym typeface="Archivo Black"/>
            </a:endParaRPr>
          </a:p>
        </p:txBody>
      </p:sp>
      <p:sp>
        <p:nvSpPr>
          <p:cNvPr id="896" name="Google Shape;896;p95"/>
          <p:cNvSpPr txBox="1"/>
          <p:nvPr/>
        </p:nvSpPr>
        <p:spPr>
          <a:xfrm>
            <a:off x="817850" y="1073850"/>
            <a:ext cx="3609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latin typeface="Archivo"/>
                <a:ea typeface="Archivo"/>
                <a:cs typeface="Archivo"/>
                <a:sym typeface="Archivo"/>
              </a:rPr>
              <a:t>What have we learned?</a:t>
            </a:r>
            <a:endParaRPr sz="1600" b="1">
              <a:latin typeface="Archivo"/>
              <a:ea typeface="Archivo"/>
              <a:cs typeface="Archivo"/>
              <a:sym typeface="Archivo"/>
            </a:endParaRPr>
          </a:p>
        </p:txBody>
      </p:sp>
      <p:sp>
        <p:nvSpPr>
          <p:cNvPr id="897" name="Google Shape;897;p95"/>
          <p:cNvSpPr txBox="1"/>
          <p:nvPr/>
        </p:nvSpPr>
        <p:spPr>
          <a:xfrm>
            <a:off x="465425" y="1571175"/>
            <a:ext cx="8588400" cy="22779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Archivo"/>
              <a:buChar char="●"/>
            </a:pPr>
            <a:r>
              <a:rPr lang="zh-CN" sz="1600">
                <a:latin typeface="Archivo"/>
                <a:ea typeface="Archivo"/>
                <a:cs typeface="Archivo"/>
                <a:sym typeface="Archivo"/>
              </a:rPr>
              <a:t>Grabbing the ideas of some classical medical image analysis model</a:t>
            </a:r>
            <a:endParaRPr sz="1600">
              <a:latin typeface="Archivo"/>
              <a:ea typeface="Archivo"/>
              <a:cs typeface="Archivo"/>
              <a:sym typeface="Archivo"/>
            </a:endParaRPr>
          </a:p>
          <a:p>
            <a:pPr marL="457200" lvl="0" indent="-317500" algn="l" rtl="0">
              <a:lnSpc>
                <a:spcPct val="150000"/>
              </a:lnSpc>
              <a:spcBef>
                <a:spcPts val="0"/>
              </a:spcBef>
              <a:spcAft>
                <a:spcPts val="0"/>
              </a:spcAft>
              <a:buSzPts val="1400"/>
              <a:buFont typeface="Archivo"/>
              <a:buChar char="●"/>
            </a:pPr>
            <a:r>
              <a:rPr lang="zh-CN" sz="1600">
                <a:latin typeface="Archivo"/>
                <a:ea typeface="Archivo"/>
                <a:cs typeface="Archivo"/>
                <a:sym typeface="Archivo"/>
              </a:rPr>
              <a:t>Learn how to implement the efficient net, vision transformer-based method in Pytorch framework</a:t>
            </a:r>
            <a:endParaRPr sz="1600">
              <a:latin typeface="Archivo"/>
              <a:ea typeface="Archivo"/>
              <a:cs typeface="Archivo"/>
              <a:sym typeface="Archivo"/>
            </a:endParaRPr>
          </a:p>
          <a:p>
            <a:pPr marL="457200" lvl="0" indent="-330200" algn="l" rtl="0">
              <a:lnSpc>
                <a:spcPct val="150000"/>
              </a:lnSpc>
              <a:spcBef>
                <a:spcPts val="0"/>
              </a:spcBef>
              <a:spcAft>
                <a:spcPts val="0"/>
              </a:spcAft>
              <a:buSzPts val="1600"/>
              <a:buFont typeface="Archivo"/>
              <a:buChar char="●"/>
            </a:pPr>
            <a:r>
              <a:rPr lang="zh-CN" sz="1600">
                <a:latin typeface="Archivo"/>
                <a:ea typeface="Archivo"/>
                <a:cs typeface="Archivo"/>
                <a:sym typeface="Archivo"/>
              </a:rPr>
              <a:t>Study how to use Fast AI, Hugging Face library to help set up the experiment framework</a:t>
            </a:r>
            <a:endParaRPr sz="1600">
              <a:latin typeface="Archivo"/>
              <a:ea typeface="Archivo"/>
              <a:cs typeface="Archivo"/>
              <a:sym typeface="Archivo"/>
            </a:endParaRPr>
          </a:p>
          <a:p>
            <a:pPr marL="457200" lvl="0" indent="-330200" algn="l" rtl="0">
              <a:lnSpc>
                <a:spcPct val="150000"/>
              </a:lnSpc>
              <a:spcBef>
                <a:spcPts val="0"/>
              </a:spcBef>
              <a:spcAft>
                <a:spcPts val="0"/>
              </a:spcAft>
              <a:buSzPts val="1600"/>
              <a:buFont typeface="Archivo"/>
              <a:buChar char="●"/>
            </a:pPr>
            <a:r>
              <a:rPr lang="zh-CN" sz="1600">
                <a:solidFill>
                  <a:srgbClr val="3D3D3D"/>
                </a:solidFill>
                <a:latin typeface="Archivo"/>
                <a:ea typeface="Archivo"/>
                <a:cs typeface="Archivo"/>
                <a:sym typeface="Archivo"/>
              </a:rPr>
              <a:t>Medical image processing technology: such as how to convert dcm image into png image</a:t>
            </a:r>
            <a:endParaRPr sz="1600">
              <a:latin typeface="Archivo"/>
              <a:ea typeface="Archivo"/>
              <a:cs typeface="Archivo"/>
              <a:sym typeface="Archivo"/>
            </a:endParaRPr>
          </a:p>
          <a:p>
            <a:pPr marL="457200" lvl="0" indent="-330200" algn="l" rtl="0">
              <a:lnSpc>
                <a:spcPct val="150000"/>
              </a:lnSpc>
              <a:spcBef>
                <a:spcPts val="0"/>
              </a:spcBef>
              <a:spcAft>
                <a:spcPts val="0"/>
              </a:spcAft>
              <a:buSzPts val="1600"/>
              <a:buFont typeface="Archivo"/>
              <a:buChar char="●"/>
            </a:pPr>
            <a:r>
              <a:rPr lang="zh-CN" sz="1600">
                <a:latin typeface="Archivo"/>
                <a:ea typeface="Archivo"/>
                <a:cs typeface="Archivo"/>
                <a:sym typeface="Archivo"/>
              </a:rPr>
              <a:t>How to make efficient group collaboration</a:t>
            </a:r>
            <a:endParaRPr sz="1600">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1"/>
          <p:cNvSpPr txBox="1">
            <a:spLocks noGrp="1"/>
          </p:cNvSpPr>
          <p:nvPr>
            <p:ph type="title"/>
          </p:nvPr>
        </p:nvSpPr>
        <p:spPr>
          <a:xfrm>
            <a:off x="3815750" y="1855000"/>
            <a:ext cx="5540700" cy="18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zh-CN"/>
              <a:t>Previous Work and Limitations</a:t>
            </a:r>
            <a:endParaRPr/>
          </a:p>
        </p:txBody>
      </p:sp>
      <p:sp>
        <p:nvSpPr>
          <p:cNvPr id="461" name="Google Shape;461;p51"/>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zh-CN"/>
              <a:t>02</a:t>
            </a:r>
            <a:endParaRPr/>
          </a:p>
        </p:txBody>
      </p:sp>
      <p:pic>
        <p:nvPicPr>
          <p:cNvPr id="462" name="Google Shape;462;p51"/>
          <p:cNvPicPr preferRelativeResize="0"/>
          <p:nvPr/>
        </p:nvPicPr>
        <p:blipFill rotWithShape="1">
          <a:blip r:embed="rId3">
            <a:alphaModFix/>
          </a:blip>
          <a:srcRect/>
          <a:stretch/>
        </p:blipFill>
        <p:spPr>
          <a:xfrm rot="10800000">
            <a:off x="796025" y="1830400"/>
            <a:ext cx="2609850" cy="2609850"/>
          </a:xfrm>
          <a:prstGeom prst="rect">
            <a:avLst/>
          </a:prstGeom>
          <a:noFill/>
          <a:ln>
            <a:noFill/>
          </a:ln>
        </p:spPr>
      </p:pic>
      <p:pic>
        <p:nvPicPr>
          <p:cNvPr id="463" name="Google Shape;463;p51"/>
          <p:cNvPicPr preferRelativeResize="0"/>
          <p:nvPr/>
        </p:nvPicPr>
        <p:blipFill rotWithShape="1">
          <a:blip r:embed="rId4">
            <a:alphaModFix/>
          </a:blip>
          <a:srcRect l="9" r="9"/>
          <a:stretch/>
        </p:blipFill>
        <p:spPr>
          <a:xfrm rot="-8944038">
            <a:off x="1827375" y="992877"/>
            <a:ext cx="1874500" cy="2809739"/>
          </a:xfrm>
          <a:prstGeom prst="rect">
            <a:avLst/>
          </a:prstGeom>
          <a:noFill/>
          <a:ln>
            <a:noFill/>
          </a:ln>
        </p:spPr>
      </p:pic>
      <p:sp>
        <p:nvSpPr>
          <p:cNvPr id="464" name="Google Shape;464;p51"/>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6"/>
          <p:cNvSpPr txBox="1"/>
          <p:nvPr/>
        </p:nvSpPr>
        <p:spPr>
          <a:xfrm>
            <a:off x="569100" y="244500"/>
            <a:ext cx="800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3000">
                <a:solidFill>
                  <a:schemeClr val="dk1"/>
                </a:solidFill>
                <a:latin typeface="Archivo Black"/>
                <a:ea typeface="Archivo Black"/>
                <a:cs typeface="Archivo Black"/>
                <a:sym typeface="Archivo Black"/>
              </a:rPr>
              <a:t>References</a:t>
            </a:r>
            <a:endParaRPr/>
          </a:p>
        </p:txBody>
      </p:sp>
      <p:sp>
        <p:nvSpPr>
          <p:cNvPr id="903" name="Google Shape;903;p96"/>
          <p:cNvSpPr txBox="1"/>
          <p:nvPr/>
        </p:nvSpPr>
        <p:spPr>
          <a:xfrm>
            <a:off x="431575" y="856075"/>
            <a:ext cx="8143200" cy="4186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Łukasiewicz S, Czeczelewski M, Forma A, Baj J, Sitarz R, Stanisławek A. Breast Cancer-Epidemiology, Risk Factors, Classification, Prognostic Markers, and Current Treatment Strategies-An Updated Review. Cancers (Basel). 2021 Aug 25;13(17):4287. doi: 10.3390/cancers13174287. PMID: 34503097; PMCID: PMC8428369.</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Milosevic, Marina et al. ‘Early Diagnosis and Detection of Breast Cancer’. 1 Jan. 2018 : 729 – 759.</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Anderson, B.O., Braun, S., Lim, S., Smith, R.A., Taplin, S. and Thomas, D.B. (2003), Early Detection of Breast Cancer in Countries with Limited Resources. The Breast Journal, 9: S51-S59. https://doi.org/10.1046/j.1524-4741.9.s2.4.x</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Yacouby, Reda, and Dustin Axman. "Probabilistic extension of precision, recall, and f1 score for more thorough evaluation of classification models." Proceedings of the first workshop on evaluation and comparison of NLP systems. 2020.</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Tan, Mingxing, and Quoc Le. "Efficientnet: Rethinking model scaling for convolutional neural networks." International conference on machine learning. PMLR, 2019.</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Tan, Mingxing, and Quoc Le. "Efficientnetv2: Smaller models and faster training." International conference on machine learning. PMLR, 2021.</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Dosovitskiy, Alexey, et al. "An image is worth 16x16 words: Transformers for image recognition at scale." arXiv preprint arXiv:2010.11929 (2020).</a:t>
            </a:r>
            <a:endParaRPr sz="1300">
              <a:solidFill>
                <a:srgbClr val="212121"/>
              </a:solidFill>
              <a:highlight>
                <a:srgbClr val="FFFFFF"/>
              </a:highlight>
              <a:latin typeface="Roboto"/>
              <a:ea typeface="Roboto"/>
              <a:cs typeface="Roboto"/>
              <a:sym typeface="Roboto"/>
            </a:endParaRPr>
          </a:p>
          <a:p>
            <a:pPr marL="457200" lvl="0" indent="-311150" algn="l" rtl="0">
              <a:spcBef>
                <a:spcPts val="0"/>
              </a:spcBef>
              <a:spcAft>
                <a:spcPts val="0"/>
              </a:spcAft>
              <a:buClr>
                <a:srgbClr val="212121"/>
              </a:buClr>
              <a:buSzPts val="1300"/>
              <a:buFont typeface="Roboto"/>
              <a:buAutoNum type="arabicPeriod"/>
            </a:pPr>
            <a:r>
              <a:rPr lang="zh-CN" sz="1300">
                <a:solidFill>
                  <a:srgbClr val="212121"/>
                </a:solidFill>
                <a:highlight>
                  <a:srgbClr val="FFFFFF"/>
                </a:highlight>
                <a:latin typeface="Roboto"/>
                <a:ea typeface="Roboto"/>
                <a:cs typeface="Roboto"/>
                <a:sym typeface="Roboto"/>
              </a:rPr>
              <a:t>Mei, Shuang, Hua Yang, and Zhouping Yin. "An unsupervised-learning-based approach for automated defect inspection on textured surfaces." IEEE Transactions on Instrumentation and Measurement 67.6 (2018): 1266-1277.</a:t>
            </a:r>
            <a:endParaRPr sz="1300">
              <a:solidFill>
                <a:srgbClr val="212121"/>
              </a:solidFill>
              <a:highlight>
                <a:srgbClr val="FFFFFF"/>
              </a:highlight>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txBox="1">
            <a:spLocks noGrp="1"/>
          </p:cNvSpPr>
          <p:nvPr>
            <p:ph type="ctrTitle"/>
          </p:nvPr>
        </p:nvSpPr>
        <p:spPr>
          <a:xfrm>
            <a:off x="4056550" y="2259263"/>
            <a:ext cx="4284000" cy="850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zh-CN"/>
              <a:t>Thanks!</a:t>
            </a:r>
            <a:endParaRPr/>
          </a:p>
        </p:txBody>
      </p:sp>
      <p:sp>
        <p:nvSpPr>
          <p:cNvPr id="909" name="Google Shape;909;p97"/>
          <p:cNvSpPr txBox="1">
            <a:spLocks noGrp="1"/>
          </p:cNvSpPr>
          <p:nvPr>
            <p:ph type="subTitle" idx="1"/>
          </p:nvPr>
        </p:nvSpPr>
        <p:spPr>
          <a:xfrm>
            <a:off x="4051600" y="2961150"/>
            <a:ext cx="4293900" cy="112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zh-CN"/>
              <a:t>Do you have any questions?</a:t>
            </a:r>
            <a:endParaRPr/>
          </a:p>
          <a:p>
            <a:pPr marL="0" lvl="0" indent="0" algn="ctr" rtl="0">
              <a:lnSpc>
                <a:spcPct val="100000"/>
              </a:lnSpc>
              <a:spcBef>
                <a:spcPts val="0"/>
              </a:spcBef>
              <a:spcAft>
                <a:spcPts val="0"/>
              </a:spcAft>
              <a:buSzPts val="1800"/>
              <a:buNone/>
            </a:pPr>
            <a:endParaRPr/>
          </a:p>
        </p:txBody>
      </p:sp>
      <p:sp>
        <p:nvSpPr>
          <p:cNvPr id="910" name="Google Shape;910;p97"/>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51</a:t>
            </a:fld>
            <a:endParaRPr/>
          </a:p>
        </p:txBody>
      </p:sp>
      <p:pic>
        <p:nvPicPr>
          <p:cNvPr id="911" name="Google Shape;911;p97"/>
          <p:cNvPicPr preferRelativeResize="0"/>
          <p:nvPr/>
        </p:nvPicPr>
        <p:blipFill rotWithShape="1">
          <a:blip r:embed="rId3">
            <a:alphaModFix/>
          </a:blip>
          <a:srcRect t="29" b="28"/>
          <a:stretch/>
        </p:blipFill>
        <p:spPr>
          <a:xfrm rot="10627162">
            <a:off x="990683" y="1269037"/>
            <a:ext cx="2374958" cy="2830949"/>
          </a:xfrm>
          <a:prstGeom prst="rect">
            <a:avLst/>
          </a:prstGeom>
          <a:noFill/>
          <a:ln>
            <a:noFill/>
          </a:ln>
        </p:spPr>
      </p:pic>
      <p:pic>
        <p:nvPicPr>
          <p:cNvPr id="912" name="Google Shape;912;p97"/>
          <p:cNvPicPr preferRelativeResize="0"/>
          <p:nvPr/>
        </p:nvPicPr>
        <p:blipFill rotWithShape="1">
          <a:blip r:embed="rId4">
            <a:alphaModFix/>
          </a:blip>
          <a:srcRect/>
          <a:stretch/>
        </p:blipFill>
        <p:spPr>
          <a:xfrm>
            <a:off x="1835896" y="3187510"/>
            <a:ext cx="1009112" cy="1122140"/>
          </a:xfrm>
          <a:prstGeom prst="rect">
            <a:avLst/>
          </a:prstGeom>
          <a:noFill/>
          <a:ln>
            <a:noFill/>
          </a:ln>
        </p:spPr>
      </p:pic>
      <p:pic>
        <p:nvPicPr>
          <p:cNvPr id="913" name="Google Shape;913;p97"/>
          <p:cNvPicPr preferRelativeResize="0"/>
          <p:nvPr/>
        </p:nvPicPr>
        <p:blipFill rotWithShape="1">
          <a:blip r:embed="rId5">
            <a:alphaModFix/>
          </a:blip>
          <a:srcRect/>
          <a:stretch/>
        </p:blipFill>
        <p:spPr>
          <a:xfrm rot="3725337">
            <a:off x="964595" y="976325"/>
            <a:ext cx="657160" cy="730748"/>
          </a:xfrm>
          <a:prstGeom prst="rect">
            <a:avLst/>
          </a:prstGeom>
          <a:noFill/>
          <a:ln>
            <a:noFill/>
          </a:ln>
        </p:spPr>
      </p:pic>
      <p:sp>
        <p:nvSpPr>
          <p:cNvPr id="914" name="Google Shape;914;p97"/>
          <p:cNvSpPr/>
          <p:nvPr/>
        </p:nvSpPr>
        <p:spPr>
          <a:xfrm>
            <a:off x="4244675" y="3308450"/>
            <a:ext cx="4100700" cy="146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2"/>
          <p:cNvSpPr txBox="1">
            <a:spLocks noGrp="1"/>
          </p:cNvSpPr>
          <p:nvPr>
            <p:ph type="title" idx="8"/>
          </p:nvPr>
        </p:nvSpPr>
        <p:spPr>
          <a:xfrm>
            <a:off x="167700" y="180350"/>
            <a:ext cx="7704000" cy="526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zh-CN" sz="2000"/>
              <a:t>Closer Look at Mammography</a:t>
            </a:r>
            <a:endParaRPr sz="2000"/>
          </a:p>
        </p:txBody>
      </p:sp>
      <p:sp>
        <p:nvSpPr>
          <p:cNvPr id="470" name="Google Shape;470;p52"/>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ltLang="zh-CN"/>
              <a:t>6</a:t>
            </a:fld>
            <a:endParaRPr/>
          </a:p>
        </p:txBody>
      </p:sp>
      <p:pic>
        <p:nvPicPr>
          <p:cNvPr id="471" name="Google Shape;471;p52"/>
          <p:cNvPicPr preferRelativeResize="0"/>
          <p:nvPr/>
        </p:nvPicPr>
        <p:blipFill>
          <a:blip r:embed="rId3">
            <a:alphaModFix/>
          </a:blip>
          <a:stretch>
            <a:fillRect/>
          </a:stretch>
        </p:blipFill>
        <p:spPr>
          <a:xfrm>
            <a:off x="217000" y="967175"/>
            <a:ext cx="5695246" cy="3769450"/>
          </a:xfrm>
          <a:prstGeom prst="rect">
            <a:avLst/>
          </a:prstGeom>
          <a:noFill/>
          <a:ln>
            <a:noFill/>
          </a:ln>
        </p:spPr>
      </p:pic>
      <p:sp>
        <p:nvSpPr>
          <p:cNvPr id="472" name="Google Shape;472;p52"/>
          <p:cNvSpPr txBox="1"/>
          <p:nvPr/>
        </p:nvSpPr>
        <p:spPr>
          <a:xfrm>
            <a:off x="217000" y="4736625"/>
            <a:ext cx="7343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800"/>
              <a:t>https://www.snmmi.org/Patients/Procedures/Content.aspx?ItemNumber=13977</a:t>
            </a:r>
            <a:endParaRPr sz="800"/>
          </a:p>
        </p:txBody>
      </p:sp>
      <p:sp>
        <p:nvSpPr>
          <p:cNvPr id="473" name="Google Shape;473;p52"/>
          <p:cNvSpPr txBox="1"/>
          <p:nvPr/>
        </p:nvSpPr>
        <p:spPr>
          <a:xfrm>
            <a:off x="5808675" y="539850"/>
            <a:ext cx="3481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chemeClr val="dk1"/>
                </a:solidFill>
              </a:rPr>
              <a:t>   Composition of breasts</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457200" lvl="0" indent="-317500" algn="l" rtl="0">
              <a:spcBef>
                <a:spcPts val="0"/>
              </a:spcBef>
              <a:spcAft>
                <a:spcPts val="0"/>
              </a:spcAft>
              <a:buSzPts val="1400"/>
              <a:buChar char="●"/>
            </a:pPr>
            <a:r>
              <a:rPr lang="zh-CN" b="1"/>
              <a:t>Fibrous and glandular tissue </a:t>
            </a:r>
            <a:endParaRPr b="1"/>
          </a:p>
          <a:p>
            <a:pPr marL="457200" lvl="0" indent="-317500" algn="l" rtl="0">
              <a:spcBef>
                <a:spcPts val="0"/>
              </a:spcBef>
              <a:spcAft>
                <a:spcPts val="0"/>
              </a:spcAft>
              <a:buSzPts val="1400"/>
              <a:buChar char="-"/>
            </a:pPr>
            <a:r>
              <a:rPr lang="zh-CN"/>
              <a:t>higher density</a:t>
            </a:r>
            <a:endParaRPr/>
          </a:p>
          <a:p>
            <a:pPr marL="457200" lvl="0" indent="-317500" algn="l" rtl="0">
              <a:spcBef>
                <a:spcPts val="0"/>
              </a:spcBef>
              <a:spcAft>
                <a:spcPts val="0"/>
              </a:spcAft>
              <a:buSzPts val="1400"/>
              <a:buChar char="-"/>
            </a:pPr>
            <a:r>
              <a:rPr lang="zh-CN"/>
              <a:t>white part on the screening image</a:t>
            </a:r>
            <a:endParaRPr/>
          </a:p>
          <a:p>
            <a:pPr marL="457200" lvl="0" indent="-317500" algn="l" rtl="0">
              <a:spcBef>
                <a:spcPts val="0"/>
              </a:spcBef>
              <a:spcAft>
                <a:spcPts val="0"/>
              </a:spcAft>
              <a:buSzPts val="1400"/>
              <a:buChar char="●"/>
            </a:pPr>
            <a:r>
              <a:rPr lang="zh-CN" b="1"/>
              <a:t>Fat</a:t>
            </a:r>
            <a:endParaRPr b="1"/>
          </a:p>
          <a:p>
            <a:pPr marL="457200" lvl="0" indent="-317500" algn="l" rtl="0">
              <a:spcBef>
                <a:spcPts val="0"/>
              </a:spcBef>
              <a:spcAft>
                <a:spcPts val="0"/>
              </a:spcAft>
              <a:buSzPts val="1400"/>
              <a:buChar char="-"/>
            </a:pPr>
            <a:r>
              <a:rPr lang="zh-CN"/>
              <a:t>lower density</a:t>
            </a:r>
            <a:endParaRPr/>
          </a:p>
          <a:p>
            <a:pPr marL="457200" lvl="0" indent="-317500" algn="l" rtl="0">
              <a:spcBef>
                <a:spcPts val="0"/>
              </a:spcBef>
              <a:spcAft>
                <a:spcPts val="0"/>
              </a:spcAft>
              <a:buSzPts val="1400"/>
              <a:buChar char="-"/>
            </a:pPr>
            <a:r>
              <a:rPr lang="zh-CN"/>
              <a:t>black part on the screening image</a:t>
            </a:r>
            <a:endParaRPr/>
          </a:p>
        </p:txBody>
      </p:sp>
      <p:sp>
        <p:nvSpPr>
          <p:cNvPr id="474" name="Google Shape;474;p52"/>
          <p:cNvSpPr txBox="1"/>
          <p:nvPr/>
        </p:nvSpPr>
        <p:spPr>
          <a:xfrm>
            <a:off x="5808675" y="2856450"/>
            <a:ext cx="31686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chemeClr val="dk1"/>
                </a:solidFill>
              </a:rPr>
              <a:t>   Cancer cells</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457200" lvl="0" indent="-317500" algn="l" rtl="0">
              <a:spcBef>
                <a:spcPts val="0"/>
              </a:spcBef>
              <a:spcAft>
                <a:spcPts val="0"/>
              </a:spcAft>
              <a:buSzPts val="1400"/>
              <a:buChar char="●"/>
            </a:pPr>
            <a:r>
              <a:rPr lang="zh-CN"/>
              <a:t>Unusual white dots on the screening image (circled in red)</a:t>
            </a:r>
            <a:endParaRPr/>
          </a:p>
          <a:p>
            <a:pPr marL="457200" lvl="0" indent="-317500" algn="l" rtl="0">
              <a:spcBef>
                <a:spcPts val="0"/>
              </a:spcBef>
              <a:spcAft>
                <a:spcPts val="0"/>
              </a:spcAft>
              <a:buSzPts val="1400"/>
              <a:buChar char="●"/>
            </a:pPr>
            <a:r>
              <a:rPr lang="zh-CN"/>
              <a:t>This is because of the unusual growth of cells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3"/>
          <p:cNvSpPr/>
          <p:nvPr/>
        </p:nvSpPr>
        <p:spPr>
          <a:xfrm>
            <a:off x="657075" y="980825"/>
            <a:ext cx="7149600" cy="38451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480" name="Google Shape;480;p53"/>
          <p:cNvSpPr txBox="1"/>
          <p:nvPr/>
        </p:nvSpPr>
        <p:spPr>
          <a:xfrm>
            <a:off x="262325" y="226825"/>
            <a:ext cx="6482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500">
                <a:solidFill>
                  <a:schemeClr val="dk1"/>
                </a:solidFill>
                <a:latin typeface="Archivo Black"/>
                <a:ea typeface="Archivo Black"/>
                <a:cs typeface="Archivo Black"/>
                <a:sym typeface="Archivo Black"/>
              </a:rPr>
              <a:t>Previous Work</a:t>
            </a:r>
            <a:endParaRPr sz="900"/>
          </a:p>
        </p:txBody>
      </p:sp>
      <p:sp>
        <p:nvSpPr>
          <p:cNvPr id="481" name="Google Shape;481;p53"/>
          <p:cNvSpPr txBox="1"/>
          <p:nvPr/>
        </p:nvSpPr>
        <p:spPr>
          <a:xfrm>
            <a:off x="1023675" y="1083800"/>
            <a:ext cx="641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solidFill>
                  <a:srgbClr val="222222"/>
                </a:solidFill>
                <a:highlight>
                  <a:srgbClr val="FFFFFF"/>
                </a:highlight>
                <a:latin typeface="Calibri"/>
                <a:ea typeface="Calibri"/>
                <a:cs typeface="Calibri"/>
                <a:sym typeface="Calibri"/>
              </a:rPr>
              <a:t>Chaurasia, A., &amp; Culurciello, E. (2017, December). Linknet: Exploiting encoder representations for efficient semantic segmentation. In </a:t>
            </a:r>
            <a:r>
              <a:rPr lang="zh-CN" i="1">
                <a:solidFill>
                  <a:srgbClr val="222222"/>
                </a:solidFill>
                <a:highlight>
                  <a:srgbClr val="FFFFFF"/>
                </a:highlight>
                <a:latin typeface="Calibri"/>
                <a:ea typeface="Calibri"/>
                <a:cs typeface="Calibri"/>
                <a:sym typeface="Calibri"/>
              </a:rPr>
              <a:t>2017 IEEE Visual Communications and Image Processing (VCIP)</a:t>
            </a:r>
            <a:r>
              <a:rPr lang="zh-CN">
                <a:solidFill>
                  <a:srgbClr val="222222"/>
                </a:solidFill>
                <a:highlight>
                  <a:srgbClr val="FFFFFF"/>
                </a:highlight>
                <a:latin typeface="Calibri"/>
                <a:ea typeface="Calibri"/>
                <a:cs typeface="Calibri"/>
                <a:sym typeface="Calibri"/>
              </a:rPr>
              <a:t> (pp. 1-4). IEEE.</a:t>
            </a:r>
            <a:endParaRPr>
              <a:latin typeface="Calibri"/>
              <a:ea typeface="Calibri"/>
              <a:cs typeface="Calibri"/>
              <a:sym typeface="Calibri"/>
            </a:endParaRPr>
          </a:p>
        </p:txBody>
      </p:sp>
      <p:pic>
        <p:nvPicPr>
          <p:cNvPr id="482" name="Google Shape;482;p53"/>
          <p:cNvPicPr preferRelativeResize="0"/>
          <p:nvPr/>
        </p:nvPicPr>
        <p:blipFill>
          <a:blip r:embed="rId3">
            <a:alphaModFix/>
          </a:blip>
          <a:stretch>
            <a:fillRect/>
          </a:stretch>
        </p:blipFill>
        <p:spPr>
          <a:xfrm>
            <a:off x="1164924" y="1915100"/>
            <a:ext cx="2210699" cy="2696599"/>
          </a:xfrm>
          <a:prstGeom prst="rect">
            <a:avLst/>
          </a:prstGeom>
          <a:noFill/>
          <a:ln>
            <a:noFill/>
          </a:ln>
        </p:spPr>
      </p:pic>
      <p:sp>
        <p:nvSpPr>
          <p:cNvPr id="483" name="Google Shape;483;p53"/>
          <p:cNvSpPr txBox="1"/>
          <p:nvPr/>
        </p:nvSpPr>
        <p:spPr>
          <a:xfrm>
            <a:off x="3964400" y="2493025"/>
            <a:ext cx="3649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zh-CN">
                <a:latin typeface="Calibri"/>
                <a:ea typeface="Calibri"/>
                <a:cs typeface="Calibri"/>
                <a:sym typeface="Calibri"/>
              </a:rPr>
              <a:t>Link each encoder with decoder</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zh-CN">
                <a:latin typeface="Calibri"/>
                <a:ea typeface="Calibri"/>
                <a:cs typeface="Calibri"/>
                <a:sym typeface="Calibri"/>
              </a:rPr>
              <a:t>Input of each encoder layer is bypassed to the output of its corresponding decoder</a:t>
            </a:r>
            <a:endParaRPr>
              <a:latin typeface="Calibri"/>
              <a:ea typeface="Calibri"/>
              <a:cs typeface="Calibri"/>
              <a:sym typeface="Calibri"/>
            </a:endParaRPr>
          </a:p>
        </p:txBody>
      </p:sp>
      <p:sp>
        <p:nvSpPr>
          <p:cNvPr id="484" name="Google Shape;484;p53"/>
          <p:cNvSpPr txBox="1"/>
          <p:nvPr/>
        </p:nvSpPr>
        <p:spPr>
          <a:xfrm>
            <a:off x="784375" y="4825925"/>
            <a:ext cx="7459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Calibri"/>
                <a:ea typeface="Calibri"/>
                <a:cs typeface="Calibri"/>
                <a:sym typeface="Calibri"/>
              </a:rPr>
              <a:t>Retrieved from: https://ieeexplore-ieee-org.proxy.lib.duke.edu/abstract/document/8305148</a:t>
            </a:r>
            <a:endParaRPr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p:nvPr/>
        </p:nvSpPr>
        <p:spPr>
          <a:xfrm>
            <a:off x="657075" y="980825"/>
            <a:ext cx="7149600" cy="38451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490" name="Google Shape;490;p54"/>
          <p:cNvSpPr txBox="1"/>
          <p:nvPr/>
        </p:nvSpPr>
        <p:spPr>
          <a:xfrm>
            <a:off x="262325" y="226825"/>
            <a:ext cx="6482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500">
                <a:solidFill>
                  <a:schemeClr val="dk1"/>
                </a:solidFill>
                <a:latin typeface="Archivo Black"/>
                <a:ea typeface="Archivo Black"/>
                <a:cs typeface="Archivo Black"/>
                <a:sym typeface="Archivo Black"/>
              </a:rPr>
              <a:t>Previous Work</a:t>
            </a:r>
            <a:endParaRPr sz="900"/>
          </a:p>
        </p:txBody>
      </p:sp>
      <p:sp>
        <p:nvSpPr>
          <p:cNvPr id="491" name="Google Shape;491;p54"/>
          <p:cNvSpPr txBox="1"/>
          <p:nvPr/>
        </p:nvSpPr>
        <p:spPr>
          <a:xfrm>
            <a:off x="1023675" y="1083800"/>
            <a:ext cx="6416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a:solidFill>
                  <a:srgbClr val="222222"/>
                </a:solidFill>
                <a:highlight>
                  <a:srgbClr val="FFFFFF"/>
                </a:highlight>
                <a:latin typeface="Calibri"/>
                <a:ea typeface="Calibri"/>
                <a:cs typeface="Calibri"/>
                <a:sym typeface="Calibri"/>
              </a:rPr>
              <a:t>Basem S. Abunasser, Mohammed Rasheed J. AL-Hiealy, Ihab S. Zaqout and Samy S. Abu-Naser, “Breast Cancer Detection and Classification using Deep Learning Xception Algorithm” International Journal of Advanced Computer Science and Applications(IJACSA), 13(7), 2022. http://dx.doi.org/10.14569/IJACSA.2022.0130729</a:t>
            </a:r>
            <a:endParaRPr sz="1200">
              <a:latin typeface="Calibri"/>
              <a:ea typeface="Calibri"/>
              <a:cs typeface="Calibri"/>
              <a:sym typeface="Calibri"/>
            </a:endParaRPr>
          </a:p>
        </p:txBody>
      </p:sp>
      <p:sp>
        <p:nvSpPr>
          <p:cNvPr id="492" name="Google Shape;492;p54"/>
          <p:cNvSpPr txBox="1"/>
          <p:nvPr/>
        </p:nvSpPr>
        <p:spPr>
          <a:xfrm>
            <a:off x="5806175" y="2702225"/>
            <a:ext cx="1931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zh-CN">
                <a:latin typeface="Calibri"/>
                <a:ea typeface="Calibri"/>
                <a:cs typeface="Calibri"/>
                <a:sym typeface="Calibri"/>
              </a:rPr>
              <a:t>Filter concat</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zh-CN">
                <a:latin typeface="Calibri"/>
                <a:ea typeface="Calibri"/>
                <a:cs typeface="Calibri"/>
                <a:sym typeface="Calibri"/>
              </a:rPr>
              <a:t>Identity map</a:t>
            </a:r>
            <a:endParaRPr>
              <a:latin typeface="Calibri"/>
              <a:ea typeface="Calibri"/>
              <a:cs typeface="Calibri"/>
              <a:sym typeface="Calibri"/>
            </a:endParaRPr>
          </a:p>
        </p:txBody>
      </p:sp>
      <p:sp>
        <p:nvSpPr>
          <p:cNvPr id="493" name="Google Shape;493;p54"/>
          <p:cNvSpPr txBox="1"/>
          <p:nvPr/>
        </p:nvSpPr>
        <p:spPr>
          <a:xfrm>
            <a:off x="784375" y="4825925"/>
            <a:ext cx="7459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000">
                <a:latin typeface="Calibri"/>
                <a:ea typeface="Calibri"/>
                <a:cs typeface="Calibri"/>
                <a:sym typeface="Calibri"/>
              </a:rPr>
              <a:t>Retrieved from: http://dx.doi.org/10.14569/IJACSA.2022.0130729</a:t>
            </a:r>
            <a:endParaRPr sz="1000">
              <a:latin typeface="Calibri"/>
              <a:ea typeface="Calibri"/>
              <a:cs typeface="Calibri"/>
              <a:sym typeface="Calibri"/>
            </a:endParaRPr>
          </a:p>
        </p:txBody>
      </p:sp>
      <p:pic>
        <p:nvPicPr>
          <p:cNvPr id="494" name="Google Shape;494;p54"/>
          <p:cNvPicPr preferRelativeResize="0"/>
          <p:nvPr/>
        </p:nvPicPr>
        <p:blipFill>
          <a:blip r:embed="rId3">
            <a:alphaModFix/>
          </a:blip>
          <a:stretch>
            <a:fillRect/>
          </a:stretch>
        </p:blipFill>
        <p:spPr>
          <a:xfrm>
            <a:off x="831500" y="2103425"/>
            <a:ext cx="5184586" cy="233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title"/>
          </p:nvPr>
        </p:nvSpPr>
        <p:spPr>
          <a:xfrm>
            <a:off x="3815750" y="1855000"/>
            <a:ext cx="5540700" cy="18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zh-CN"/>
              <a:t>Project</a:t>
            </a:r>
            <a:endParaRPr/>
          </a:p>
          <a:p>
            <a:pPr marL="0" lvl="0" indent="0" algn="l" rtl="0">
              <a:lnSpc>
                <a:spcPct val="100000"/>
              </a:lnSpc>
              <a:spcBef>
                <a:spcPts val="0"/>
              </a:spcBef>
              <a:spcAft>
                <a:spcPts val="0"/>
              </a:spcAft>
              <a:buSzPts val="3600"/>
              <a:buNone/>
            </a:pPr>
            <a:r>
              <a:rPr lang="zh-CN"/>
              <a:t>Research</a:t>
            </a:r>
            <a:endParaRPr/>
          </a:p>
          <a:p>
            <a:pPr marL="0" lvl="0" indent="0" algn="l" rtl="0">
              <a:lnSpc>
                <a:spcPct val="100000"/>
              </a:lnSpc>
              <a:spcBef>
                <a:spcPts val="0"/>
              </a:spcBef>
              <a:spcAft>
                <a:spcPts val="0"/>
              </a:spcAft>
              <a:buSzPts val="3600"/>
              <a:buNone/>
            </a:pPr>
            <a:r>
              <a:rPr lang="zh-CN"/>
              <a:t>Contents</a:t>
            </a:r>
            <a:endParaRPr/>
          </a:p>
        </p:txBody>
      </p:sp>
      <p:sp>
        <p:nvSpPr>
          <p:cNvPr id="500" name="Google Shape;500;p55"/>
          <p:cNvSpPr txBox="1">
            <a:spLocks noGrp="1"/>
          </p:cNvSpPr>
          <p:nvPr>
            <p:ph type="title" idx="2"/>
          </p:nvPr>
        </p:nvSpPr>
        <p:spPr>
          <a:xfrm>
            <a:off x="7289650" y="966100"/>
            <a:ext cx="1076100" cy="888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zh-CN"/>
              <a:t>03</a:t>
            </a:r>
            <a:endParaRPr/>
          </a:p>
        </p:txBody>
      </p:sp>
      <p:pic>
        <p:nvPicPr>
          <p:cNvPr id="501" name="Google Shape;501;p55"/>
          <p:cNvPicPr preferRelativeResize="0"/>
          <p:nvPr/>
        </p:nvPicPr>
        <p:blipFill rotWithShape="1">
          <a:blip r:embed="rId3">
            <a:alphaModFix/>
          </a:blip>
          <a:srcRect/>
          <a:stretch/>
        </p:blipFill>
        <p:spPr>
          <a:xfrm rot="10800000">
            <a:off x="796025" y="1830400"/>
            <a:ext cx="2609850" cy="2609850"/>
          </a:xfrm>
          <a:prstGeom prst="rect">
            <a:avLst/>
          </a:prstGeom>
          <a:noFill/>
          <a:ln>
            <a:noFill/>
          </a:ln>
        </p:spPr>
      </p:pic>
      <p:pic>
        <p:nvPicPr>
          <p:cNvPr id="502" name="Google Shape;502;p55"/>
          <p:cNvPicPr preferRelativeResize="0"/>
          <p:nvPr/>
        </p:nvPicPr>
        <p:blipFill rotWithShape="1">
          <a:blip r:embed="rId4">
            <a:alphaModFix/>
          </a:blip>
          <a:srcRect l="9" r="9"/>
          <a:stretch/>
        </p:blipFill>
        <p:spPr>
          <a:xfrm rot="-8944038">
            <a:off x="1827375" y="992877"/>
            <a:ext cx="1874500" cy="2809739"/>
          </a:xfrm>
          <a:prstGeom prst="rect">
            <a:avLst/>
          </a:prstGeom>
          <a:noFill/>
          <a:ln>
            <a:noFill/>
          </a:ln>
        </p:spPr>
      </p:pic>
      <p:sp>
        <p:nvSpPr>
          <p:cNvPr id="503" name="Google Shape;503;p55"/>
          <p:cNvSpPr txBox="1">
            <a:spLocks noGrp="1"/>
          </p:cNvSpPr>
          <p:nvPr>
            <p:ph type="sldNum" idx="12"/>
          </p:nvPr>
        </p:nvSpPr>
        <p:spPr>
          <a:xfrm>
            <a:off x="8428559" y="773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9</a:t>
            </a:fld>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aff Disease by Slidesgo">
  <a:themeElements>
    <a:clrScheme name="Simple Light">
      <a:dk1>
        <a:srgbClr val="720039"/>
      </a:dk1>
      <a:lt1>
        <a:srgbClr val="FFFFFF"/>
      </a:lt1>
      <a:dk2>
        <a:srgbClr val="FFFFFF"/>
      </a:dk2>
      <a:lt2>
        <a:srgbClr val="FFFFFF"/>
      </a:lt2>
      <a:accent1>
        <a:srgbClr val="A80054"/>
      </a:accent1>
      <a:accent2>
        <a:srgbClr val="56002B"/>
      </a:accent2>
      <a:accent3>
        <a:srgbClr val="FFFFFF"/>
      </a:accent3>
      <a:accent4>
        <a:srgbClr val="FFFFFF"/>
      </a:accent4>
      <a:accent5>
        <a:srgbClr val="FFFFFF"/>
      </a:accent5>
      <a:accent6>
        <a:srgbClr val="FFFFFF"/>
      </a:accent6>
      <a:hlink>
        <a:srgbClr val="7200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3298</Words>
  <Application>Microsoft Macintosh PowerPoint</Application>
  <PresentationFormat>On-screen Show (16:9)</PresentationFormat>
  <Paragraphs>295</Paragraphs>
  <Slides>51</Slides>
  <Notes>51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Microsoft Yahei</vt:lpstr>
      <vt:lpstr>Arial</vt:lpstr>
      <vt:lpstr>Archivo Black</vt:lpstr>
      <vt:lpstr>Archivo</vt:lpstr>
      <vt:lpstr>Nunito</vt:lpstr>
      <vt:lpstr>Calibri</vt:lpstr>
      <vt:lpstr>Roboto</vt:lpstr>
      <vt:lpstr>Shift</vt:lpstr>
      <vt:lpstr>Haff Disease by Slidesgo</vt:lpstr>
      <vt:lpstr>RSNA Screening Mammography Breast Cancer Detection </vt:lpstr>
      <vt:lpstr>Problem Introduction</vt:lpstr>
      <vt:lpstr>PowerPoint Presentation</vt:lpstr>
      <vt:lpstr>PowerPoint Presentation</vt:lpstr>
      <vt:lpstr>Previous Work and Limitations</vt:lpstr>
      <vt:lpstr>Closer Look at Mammography</vt:lpstr>
      <vt:lpstr>PowerPoint Presentation</vt:lpstr>
      <vt:lpstr>PowerPoint Presentation</vt:lpstr>
      <vt:lpstr>Project Research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Evaluation</vt:lpstr>
      <vt:lpstr>PowerPoint Presentation</vt:lpstr>
      <vt:lpstr>PowerPoint Presentation</vt:lpstr>
      <vt:lpstr>PowerPoint Presentation</vt:lpstr>
      <vt:lpstr>Discussion &amp;  Future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RSNA Screening Mammography Breast Cancer Detection </dc:title>
  <cp:lastModifiedBy>Chenglin Zhang</cp:lastModifiedBy>
  <cp:revision>1</cp:revision>
  <dcterms:modified xsi:type="dcterms:W3CDTF">2023-03-05T07:52:23Z</dcterms:modified>
</cp:coreProperties>
</file>